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92" r:id="rId4"/>
    <p:sldId id="294" r:id="rId5"/>
    <p:sldId id="293" r:id="rId6"/>
    <p:sldId id="288" r:id="rId7"/>
    <p:sldId id="265" r:id="rId8"/>
    <p:sldId id="267" r:id="rId9"/>
    <p:sldId id="268" r:id="rId10"/>
    <p:sldId id="295" r:id="rId11"/>
    <p:sldId id="297" r:id="rId12"/>
    <p:sldId id="296" r:id="rId13"/>
    <p:sldId id="298" r:id="rId14"/>
    <p:sldId id="299" r:id="rId15"/>
    <p:sldId id="291" r:id="rId16"/>
    <p:sldId id="301" r:id="rId17"/>
    <p:sldId id="302" r:id="rId18"/>
    <p:sldId id="303" r:id="rId19"/>
    <p:sldId id="304" r:id="rId20"/>
    <p:sldId id="261" r:id="rId21"/>
    <p:sldId id="260" r:id="rId22"/>
    <p:sldId id="262" r:id="rId23"/>
    <p:sldId id="305" r:id="rId24"/>
    <p:sldId id="264" r:id="rId25"/>
    <p:sldId id="306" r:id="rId26"/>
    <p:sldId id="300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6943A-1069-488C-A4CD-EBA60C3EF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B341D0-3DE6-4EA0-B16B-1567561C6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A7B92-1DE9-4351-B9F4-675BF7B9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F76EF-E6A2-4940-8A2A-BF047D97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2CCF0-6C80-4FB2-B534-669735B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07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29619-E81E-4362-A5C7-DB9F9313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6B76A8-D2A8-48A4-99EA-DFA5CC2F1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AF891-82F7-453D-8137-69957CBF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51FC4-E128-40C6-8631-1B01E8D6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F68F1-4AD7-44BB-8E92-6C8EDECE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9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0ACF3B-DCCF-4696-ABBE-EA41D5CC8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B4FD37-8D3F-4E8A-A9E0-DF833608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043BC-19FE-4550-9FC9-A0F11A43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21F00-610B-414F-9831-DE5812B3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00088E-9B42-49D9-B3F6-3A19B4D3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5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F4843-7593-4237-87E8-3C8C9191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72F9D-C39F-4DF3-AE71-3E004BF5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99A96-5E20-432D-B67E-44692DD6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EE073-FE79-4360-9A42-B300652A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6A14A-C108-46AF-95E2-06E9CBCE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1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27F69-2586-4857-953B-CE3FB601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650BA-C0B5-4FD5-B7BC-CD6E6DBC7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B8FB4-8F5F-4091-BCF9-051FE8A6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FF886-B784-4F7A-88B2-D1A076F6C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62BAB-A21B-4948-A489-F4992927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8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87310-6B60-49BC-9F38-1431323E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87091-FF4C-4FCD-B20D-B0745249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CE173-2CF0-444F-ADD8-1B7D890FA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87F1F-01BE-4B29-9446-D67F2888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9904E-EDE3-4560-955F-D608EE2E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0EBE1-9B67-463C-B953-04873CCE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53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3EDAF-3814-4875-B841-84AE1777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3B555-E11E-4519-8BF1-E05CFFFBC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017E65-AD7F-4FB4-B27A-31FCB61D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33CD47-D858-4338-9121-C5349DF3B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56157-AA1C-4DEA-9ACA-DE6252FAD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F4F1BE-4181-4F10-8674-0031DB8A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3F0B9-9277-45E6-B7BD-CDF31AE2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74BC6C-C68B-4A15-8D28-35E95D09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0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75AB8-4B52-41C7-9975-B2A8D76E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42F2D2-16B8-4190-A660-C4611938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671C06-B53C-442E-A7DF-A1C77E0A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A45BB7-885C-4093-A207-C4967A0D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4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A7746B-BFF1-4116-9FB9-9B388C4FDACF}"/>
              </a:ext>
            </a:extLst>
          </p:cNvPr>
          <p:cNvSpPr txBox="1"/>
          <p:nvPr userDrawn="1"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752A85-4CF6-4244-A81F-AA2C4CB4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21517-E3C9-4910-8319-A2E9237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8DF2D-AA30-4834-B908-B1EE4A0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2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3D34-44C0-471E-8D68-6129C02D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AD947-AB94-47DF-9638-7C7B0654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8C0683-B072-4A55-B301-CF324E75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69C67-D504-4A5B-925D-569F2B52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34F611-72E0-442F-8582-BFA2BEE7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219250-E4D8-4AF3-A52F-0E5456EB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3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75E01-7F75-4F19-B475-A9EC623C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5A66AA-07C9-49FC-9D36-7BFA89BB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D24F0A-CADE-4F39-B806-1682ADD2F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2B3923-B156-4107-B3B8-C4F4CE4E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14581-D8A9-4ADE-9818-A9A43F60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D40E5-4C13-4363-A5E5-1A64DB56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2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B22265-3923-440B-A4E2-3C100242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85FC38-5847-48FD-B1EC-BD65A363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25BF6-8CC8-4FEA-B96A-0C1D3CD17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A3A52-FEC6-4A0A-B04C-5FC63CB325AF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90133-C805-4655-943B-29DD91F1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74221-B11A-4BD6-9649-C4F46AEE7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7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12" Type="http://schemas.openxmlformats.org/officeDocument/2006/relationships/image" Target="../media/image3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sv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movie.naver.com/movie/sdb/browsing/bmovie.naver?open=2022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ovie.naver.com/movie/sdb/browsing/bmovie.naver?open=20220727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7F2C3-D425-4FC9-86D7-80D8059C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018" y="0"/>
            <a:ext cx="8275982" cy="6858000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65DCEF2-75A6-4911-9E8E-A9DC8853DF76}"/>
              </a:ext>
            </a:extLst>
          </p:cNvPr>
          <p:cNvSpPr/>
          <p:nvPr/>
        </p:nvSpPr>
        <p:spPr>
          <a:xfrm>
            <a:off x="1336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C88FFC9E-3D6F-465D-B42E-262D2A2B0C09}"/>
              </a:ext>
            </a:extLst>
          </p:cNvPr>
          <p:cNvGrpSpPr/>
          <p:nvPr/>
        </p:nvGrpSpPr>
        <p:grpSpPr>
          <a:xfrm>
            <a:off x="479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C824B85-82A3-49DC-B6F1-8A134FBDEA12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CA4209F-6120-49CB-A42B-748FC9919DC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2BBC850-D830-41D9-99B8-17A510108E02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183B0C-80B4-469D-9D5A-A9ECDBB14E8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3D33183-940E-4330-B78F-A2A15E97E7D6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C9E5FF-F1D8-42F9-9252-C72D8A8F71D5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0F0300E-D7D2-4999-8ED6-28282A4AE14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0C48EE6-4E25-4039-99B6-6C16C7503425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B4528-CBB5-4602-82CF-9482F2F05C27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9CFF902-1988-4CBD-BF0D-637009C7D3FF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BAF52A1-7CE5-45DC-A0C4-5A79DB6A803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E53ED88-AA94-4101-A23F-3B29B3B5A5FF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1CAB9EC-7BC5-4409-B2CC-A9563F184D32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02908D5-7E1D-4298-A19B-5EBCDB69258A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51F8472-74F0-4732-9444-B06161B2410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55776AC-9A44-4B0C-9C87-25D9353DFBB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25D621C-1130-4D72-AD46-ED8F4EF965EF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47AF205-9B4A-44DA-A42F-91B2BA4A2BF0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9A5C075-8052-418F-8D22-32DD36A29532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C4C92E9-DC82-4C39-A68A-C1E583919F9A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B5A96D5-4150-4450-B797-DA564666EE7B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486DF1A-6B0C-4D5B-8114-302ACCB2071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0A19C59-1E66-4A85-87CF-C4452E7D5371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6A09813-182E-47DF-BBA0-C0FEC0D1BDD6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83C3BF1-8DD7-41EE-87EC-299D1B10B19C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EAA27FA-FD9C-4E9E-9354-D33DB50360C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EDC74F5-FF59-4A9B-B26B-CF5F2B0C5E6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78A481D-974F-453E-A939-4C7935785396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80C49CD2-EB9B-450F-A5A5-240A4EDBB918}"/>
              </a:ext>
            </a:extLst>
          </p:cNvPr>
          <p:cNvSpPr/>
          <p:nvPr/>
        </p:nvSpPr>
        <p:spPr>
          <a:xfrm>
            <a:off x="3050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24B0E2-0595-49ED-BFE2-08FEF9F77C45}"/>
              </a:ext>
            </a:extLst>
          </p:cNvPr>
          <p:cNvSpPr txBox="1"/>
          <p:nvPr/>
        </p:nvSpPr>
        <p:spPr>
          <a:xfrm>
            <a:off x="305421" y="3657505"/>
            <a:ext cx="292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요구사항 분석</a:t>
            </a:r>
            <a:endParaRPr lang="en-US" altLang="ko-KR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1567B8-3360-3839-9599-8A2A4646B2DB}"/>
              </a:ext>
            </a:extLst>
          </p:cNvPr>
          <p:cNvSpPr txBox="1"/>
          <p:nvPr/>
        </p:nvSpPr>
        <p:spPr>
          <a:xfrm>
            <a:off x="206912" y="4442665"/>
            <a:ext cx="3415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+mn-ea"/>
              </a:rPr>
              <a:t>영화 </a:t>
            </a:r>
            <a:r>
              <a:rPr lang="en-US" altLang="ko-KR" sz="2400" spc="-300" dirty="0">
                <a:latin typeface="+mn-ea"/>
              </a:rPr>
              <a:t> </a:t>
            </a:r>
            <a:r>
              <a:rPr lang="ko-KR" altLang="en-US" sz="2400" spc="-300" dirty="0">
                <a:latin typeface="+mn-ea"/>
              </a:rPr>
              <a:t>및 </a:t>
            </a:r>
            <a:r>
              <a:rPr lang="en-US" altLang="ko-KR" sz="2400" spc="-300" dirty="0">
                <a:latin typeface="+mn-ea"/>
              </a:rPr>
              <a:t>OTT </a:t>
            </a:r>
            <a:r>
              <a:rPr lang="ko-KR" altLang="en-US" sz="2400" spc="-300" dirty="0">
                <a:latin typeface="+mn-ea"/>
              </a:rPr>
              <a:t>서비스 커뮤니티</a:t>
            </a:r>
            <a:endParaRPr lang="en-US" altLang="ko-KR" sz="2400" spc="-300" dirty="0">
              <a:latin typeface="+mn-ea"/>
            </a:endParaRPr>
          </a:p>
          <a:p>
            <a:pPr algn="r"/>
            <a:r>
              <a:rPr lang="en-US" altLang="ko-KR" sz="2400" spc="-300" dirty="0">
                <a:latin typeface="+mn-ea"/>
              </a:rPr>
              <a:t>MONOTT </a:t>
            </a:r>
            <a:r>
              <a:rPr lang="ko-KR" altLang="en-US" sz="2400" spc="-300" dirty="0" err="1">
                <a:latin typeface="+mn-ea"/>
              </a:rPr>
              <a:t>모노티티</a:t>
            </a:r>
            <a:endParaRPr lang="ko-KR" altLang="en-US" sz="24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5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경쟁 서비스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DEB0A54-2424-EA8F-4D12-511046EF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E0163-5B32-F653-95A5-6330242BDDD9}"/>
              </a:ext>
            </a:extLst>
          </p:cNvPr>
          <p:cNvSpPr/>
          <p:nvPr/>
        </p:nvSpPr>
        <p:spPr>
          <a:xfrm>
            <a:off x="957330" y="1602968"/>
            <a:ext cx="10796336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18426-72CB-E3CB-9992-CC25E2BD60D4}"/>
              </a:ext>
            </a:extLst>
          </p:cNvPr>
          <p:cNvSpPr txBox="1"/>
          <p:nvPr/>
        </p:nvSpPr>
        <p:spPr>
          <a:xfrm>
            <a:off x="1149835" y="1874101"/>
            <a:ext cx="10411326" cy="223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한 사이트 정보만으로도 판단하고 선택하기 어려움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국내에는 영화 관련 </a:t>
            </a:r>
            <a:r>
              <a:rPr lang="en-US" altLang="ko-KR" sz="1900" spc="-150" dirty="0"/>
              <a:t>(CGV, </a:t>
            </a:r>
            <a:r>
              <a:rPr lang="ko-KR" altLang="en-US" sz="1900" spc="-150" dirty="0"/>
              <a:t>롯데시네마 등</a:t>
            </a:r>
            <a:r>
              <a:rPr lang="en-US" altLang="ko-KR" sz="1900" spc="-150" dirty="0"/>
              <a:t>) </a:t>
            </a:r>
            <a:r>
              <a:rPr lang="ko-KR" altLang="en-US" sz="1900" spc="-150" dirty="0"/>
              <a:t>기업들이 평점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관객 정보 제공</a:t>
            </a:r>
            <a:endParaRPr lang="en-US" altLang="ko-KR" sz="1900" spc="-150" dirty="0"/>
          </a:p>
          <a:p>
            <a:pPr algn="just">
              <a:lnSpc>
                <a:spcPct val="150000"/>
              </a:lnSpc>
            </a:pPr>
            <a:r>
              <a:rPr lang="en-US" altLang="ko-KR" sz="1900" spc="-150" dirty="0"/>
              <a:t>	(</a:t>
            </a:r>
            <a:r>
              <a:rPr lang="ko-KR" altLang="en-US" sz="1900" spc="-150" dirty="0"/>
              <a:t>그러나</a:t>
            </a:r>
            <a:r>
              <a:rPr lang="en-US" altLang="ko-KR" sz="1900" spc="-150" dirty="0"/>
              <a:t>, OTT </a:t>
            </a:r>
            <a:r>
              <a:rPr lang="ko-KR" altLang="en-US" sz="1900" spc="-150" dirty="0"/>
              <a:t>서비스에 관한 정보를 찾아보기는 어려움</a:t>
            </a:r>
            <a:r>
              <a:rPr lang="en-US" altLang="ko-KR" sz="1900" spc="-150" dirty="0"/>
              <a:t>.)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보고싶은 영화나 드라마를 추천 받고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추천해주는 서비스가 필요함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대부분의 영화나 드라마 </a:t>
            </a:r>
            <a:r>
              <a:rPr lang="en-US" altLang="ko-KR" sz="1900" spc="-150" dirty="0"/>
              <a:t>, OTT </a:t>
            </a:r>
            <a:r>
              <a:rPr lang="ko-KR" altLang="en-US" sz="1900" spc="-150" dirty="0"/>
              <a:t>영상은 입소문에 의한 유행이 큼</a:t>
            </a:r>
            <a:endParaRPr lang="en-US" altLang="ko-KR" sz="1900" spc="-1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6CF7C5-7766-BEE7-25DC-D34C3A9813E9}"/>
              </a:ext>
            </a:extLst>
          </p:cNvPr>
          <p:cNvSpPr/>
          <p:nvPr/>
        </p:nvSpPr>
        <p:spPr>
          <a:xfrm>
            <a:off x="1149835" y="4544881"/>
            <a:ext cx="10275971" cy="1212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FE2E0-8D26-4978-1D03-816B43A0131B}"/>
              </a:ext>
            </a:extLst>
          </p:cNvPr>
          <p:cNvSpPr txBox="1"/>
          <p:nvPr/>
        </p:nvSpPr>
        <p:spPr>
          <a:xfrm>
            <a:off x="1499379" y="4629688"/>
            <a:ext cx="8589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bg1"/>
                </a:solidFill>
              </a:rPr>
              <a:t>서비스가 필요한 이유 </a:t>
            </a:r>
            <a:r>
              <a:rPr lang="en-US" altLang="ko-KR" sz="6000" spc="-300" dirty="0">
                <a:solidFill>
                  <a:schemeClr val="bg1"/>
                </a:solidFill>
              </a:rPr>
              <a:t>!</a:t>
            </a:r>
            <a:endParaRPr lang="ko-KR" altLang="en-US" sz="6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요구 사항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C7D588-CFB0-36A7-69CE-A800F28D7984}"/>
              </a:ext>
            </a:extLst>
          </p:cNvPr>
          <p:cNvSpPr/>
          <p:nvPr/>
        </p:nvSpPr>
        <p:spPr>
          <a:xfrm>
            <a:off x="566057" y="1602968"/>
            <a:ext cx="11187609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E4258-0A42-E9CC-7F98-052F829C8527}"/>
              </a:ext>
            </a:extLst>
          </p:cNvPr>
          <p:cNvSpPr txBox="1"/>
          <p:nvPr/>
        </p:nvSpPr>
        <p:spPr>
          <a:xfrm>
            <a:off x="1106292" y="2474993"/>
            <a:ext cx="10411326" cy="180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비회원의 경우 회원 가입을 통해 회원이 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비회원이지만 컨텐츠 별 정보 페이지에서 정보를 확인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게시판  페이지에서 게시 글을 조회하려고 할 때 회원 가입이 필요하고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회원 가입 페이지로 이동시킨다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비회원의 경우 회원 가입을 해야만 게시판 작성을 할 수 있다</a:t>
            </a:r>
            <a:r>
              <a:rPr lang="en-US" altLang="ko-KR" sz="1900" spc="-15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D433A-0FEF-C6B6-C1CE-521D34A17A3F}"/>
              </a:ext>
            </a:extLst>
          </p:cNvPr>
          <p:cNvSpPr txBox="1"/>
          <p:nvPr/>
        </p:nvSpPr>
        <p:spPr>
          <a:xfrm>
            <a:off x="1106292" y="1813530"/>
            <a:ext cx="3051209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spc="-150" dirty="0"/>
              <a:t>Non-User Story</a:t>
            </a:r>
          </a:p>
        </p:txBody>
      </p:sp>
    </p:spTree>
    <p:extLst>
      <p:ext uri="{BB962C8B-B14F-4D97-AF65-F5344CB8AC3E}">
        <p14:creationId xmlns:p14="http://schemas.microsoft.com/office/powerpoint/2010/main" val="307880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요구 사항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C7D588-CFB0-36A7-69CE-A800F28D7984}"/>
              </a:ext>
            </a:extLst>
          </p:cNvPr>
          <p:cNvSpPr/>
          <p:nvPr/>
        </p:nvSpPr>
        <p:spPr>
          <a:xfrm>
            <a:off x="566057" y="1602968"/>
            <a:ext cx="11187609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E4258-0A42-E9CC-7F98-052F829C8527}"/>
              </a:ext>
            </a:extLst>
          </p:cNvPr>
          <p:cNvSpPr txBox="1"/>
          <p:nvPr/>
        </p:nvSpPr>
        <p:spPr>
          <a:xfrm>
            <a:off x="1106292" y="2474993"/>
            <a:ext cx="10411326" cy="399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가입된 정보를 바탕으로 </a:t>
            </a:r>
            <a:r>
              <a:rPr lang="en-US" altLang="ko-KR" sz="1900" spc="-150" dirty="0"/>
              <a:t>ID, PW</a:t>
            </a:r>
            <a:r>
              <a:rPr lang="ko-KR" altLang="en-US" sz="1900" spc="-150" dirty="0"/>
              <a:t>를 입력 받아 로그인 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로그인 기능에서 카카오 로그인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구글 로그인 등을 가능하게 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유입이 쉽도록 아이디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비밀번호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전화번호 등 간단한 정보를 입력 받아 가입한다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 err="1"/>
              <a:t>캡차</a:t>
            </a:r>
            <a:r>
              <a:rPr lang="ko-KR" altLang="en-US" sz="1900" spc="-150" dirty="0"/>
              <a:t> 시스템으로 사람인지 구분한다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 가입 중 회원의 취향이 들어간 컨텐츠를 선택할 수 있다</a:t>
            </a:r>
            <a:r>
              <a:rPr lang="en-US" altLang="ko-KR" sz="1900" spc="-150" dirty="0"/>
              <a:t>. </a:t>
            </a:r>
            <a:r>
              <a:rPr lang="ko-KR" altLang="en-US" sz="1900" spc="-150" dirty="0"/>
              <a:t>건너뛰기가 가능하다</a:t>
            </a:r>
            <a:r>
              <a:rPr lang="en-US" altLang="ko-KR" sz="1900" spc="-15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900" spc="-150" dirty="0"/>
              <a:t>	(</a:t>
            </a:r>
            <a:r>
              <a:rPr lang="ko-KR" altLang="en-US" sz="1900" spc="-150" dirty="0"/>
              <a:t>예</a:t>
            </a:r>
            <a:r>
              <a:rPr lang="en-US" altLang="ko-KR" sz="1900" spc="-150" dirty="0"/>
              <a:t>. </a:t>
            </a:r>
            <a:r>
              <a:rPr lang="ko-KR" altLang="en-US" sz="1900" spc="-150" dirty="0"/>
              <a:t>내가 좋아하는 장르 </a:t>
            </a:r>
            <a:r>
              <a:rPr lang="en-US" altLang="ko-KR" sz="1900" spc="-150" dirty="0"/>
              <a:t>– </a:t>
            </a:r>
            <a:r>
              <a:rPr lang="ko-KR" altLang="en-US" sz="1900" spc="-150" dirty="0"/>
              <a:t>공포 선택</a:t>
            </a:r>
            <a:r>
              <a:rPr lang="en-US" altLang="ko-KR" sz="1900" spc="-150" dirty="0"/>
              <a:t>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게시판에 글 작성을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게시판에 작성된 글의 답변을 달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9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D433A-0FEF-C6B6-C1CE-521D34A17A3F}"/>
              </a:ext>
            </a:extLst>
          </p:cNvPr>
          <p:cNvSpPr txBox="1"/>
          <p:nvPr/>
        </p:nvSpPr>
        <p:spPr>
          <a:xfrm>
            <a:off x="1106292" y="1813530"/>
            <a:ext cx="3051209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spc="-150" dirty="0"/>
              <a:t>User</a:t>
            </a:r>
            <a:r>
              <a:rPr lang="ko-KR" altLang="en-US" sz="2500" b="1" spc="-150" dirty="0"/>
              <a:t> </a:t>
            </a:r>
            <a:r>
              <a:rPr lang="en-US" altLang="ko-KR" sz="2500" b="1" spc="-150" dirty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090611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요구 사항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C7D588-CFB0-36A7-69CE-A800F28D7984}"/>
              </a:ext>
            </a:extLst>
          </p:cNvPr>
          <p:cNvSpPr/>
          <p:nvPr/>
        </p:nvSpPr>
        <p:spPr>
          <a:xfrm>
            <a:off x="566057" y="1602968"/>
            <a:ext cx="11187609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E4258-0A42-E9CC-7F98-052F829C8527}"/>
              </a:ext>
            </a:extLst>
          </p:cNvPr>
          <p:cNvSpPr txBox="1"/>
          <p:nvPr/>
        </p:nvSpPr>
        <p:spPr>
          <a:xfrm>
            <a:off x="1106292" y="2474993"/>
            <a:ext cx="10411326" cy="355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자신이 작성한 게시판의 글을 수정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삭제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마이페이지를 통해 자신이 회원 가입한 정보를 확인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컨텐츠 별 정보 페이지를 통해 정보들을 확인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컨텐츠 별 정보 페이지에 추천 및 </a:t>
            </a:r>
            <a:r>
              <a:rPr lang="ko-KR" altLang="en-US" sz="1900" spc="-150" dirty="0" err="1"/>
              <a:t>별점을</a:t>
            </a:r>
            <a:r>
              <a:rPr lang="ko-KR" altLang="en-US" sz="1900" spc="-150" dirty="0"/>
              <a:t> 줄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검색기능을 통해 컨텐츠를 검색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게시판 글 내용 검색할 수 있음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메뉴 버튼을 통해 각 </a:t>
            </a:r>
            <a:r>
              <a:rPr lang="ko-KR" altLang="en-US" sz="1900" spc="-150" dirty="0" err="1"/>
              <a:t>컨텐츠별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플랫폼 별 메뉴를 제공한다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 err="1"/>
              <a:t>메인페이지에서</a:t>
            </a:r>
            <a:r>
              <a:rPr lang="ko-KR" altLang="en-US" sz="1900" spc="-150" dirty="0"/>
              <a:t> 슬라이드를 통한 인기 컨텐츠 목록을 보여준다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현재 개봉순위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급상승 드라마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플랫폼 순위 등을 볼 수 있다</a:t>
            </a:r>
            <a:r>
              <a:rPr lang="en-US" altLang="ko-KR" sz="1900" spc="-15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D433A-0FEF-C6B6-C1CE-521D34A17A3F}"/>
              </a:ext>
            </a:extLst>
          </p:cNvPr>
          <p:cNvSpPr txBox="1"/>
          <p:nvPr/>
        </p:nvSpPr>
        <p:spPr>
          <a:xfrm>
            <a:off x="1106292" y="1813530"/>
            <a:ext cx="3051209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spc="-150" dirty="0"/>
              <a:t>User</a:t>
            </a:r>
            <a:r>
              <a:rPr lang="ko-KR" altLang="en-US" sz="2500" b="1" spc="-150" dirty="0"/>
              <a:t> </a:t>
            </a:r>
            <a:r>
              <a:rPr lang="en-US" altLang="ko-KR" sz="2500" b="1" spc="-150" dirty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79460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요구 사항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C7D588-CFB0-36A7-69CE-A800F28D7984}"/>
              </a:ext>
            </a:extLst>
          </p:cNvPr>
          <p:cNvSpPr/>
          <p:nvPr/>
        </p:nvSpPr>
        <p:spPr>
          <a:xfrm>
            <a:off x="566057" y="1602968"/>
            <a:ext cx="11187609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E4258-0A42-E9CC-7F98-052F829C8527}"/>
              </a:ext>
            </a:extLst>
          </p:cNvPr>
          <p:cNvSpPr txBox="1"/>
          <p:nvPr/>
        </p:nvSpPr>
        <p:spPr>
          <a:xfrm>
            <a:off x="1106292" y="2474993"/>
            <a:ext cx="10411326" cy="355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 등급제가 존재한다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 포인트를 얻기 위해서는 추가 회원 정보를 작성해야 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회원이 게시판 글 작성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답변 작성을 하게 되면 포인트를 얻게 된다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포인트를 얻게 되고 회원에 대한 혜택을 준다</a:t>
            </a:r>
            <a:r>
              <a:rPr lang="en-US" altLang="ko-KR" sz="1900" spc="-150" dirty="0"/>
              <a:t>. (</a:t>
            </a:r>
            <a:r>
              <a:rPr lang="ko-KR" altLang="en-US" sz="1900" spc="-150" dirty="0"/>
              <a:t>게시글 작성 시 강조 기능</a:t>
            </a:r>
            <a:r>
              <a:rPr lang="en-US" altLang="ko-KR" sz="1900" spc="-150" dirty="0"/>
              <a:t>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 err="1"/>
              <a:t>인플루언서로</a:t>
            </a:r>
            <a:r>
              <a:rPr lang="ko-KR" altLang="en-US" sz="1900" spc="-150" dirty="0"/>
              <a:t> 채택되어 관련 포스트를 작성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박스오피스 탭을 통해 현재 박스오피스 관객수를 비교해서 볼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각 </a:t>
            </a:r>
            <a:r>
              <a:rPr lang="en-US" altLang="ko-KR" sz="1900" spc="-150" dirty="0"/>
              <a:t>OTT</a:t>
            </a:r>
            <a:r>
              <a:rPr lang="ko-KR" altLang="en-US" sz="1900" spc="-150" dirty="0"/>
              <a:t>별 이용 요금 </a:t>
            </a:r>
            <a:r>
              <a:rPr lang="ko-KR" altLang="en-US" sz="1900" spc="-150" dirty="0" err="1"/>
              <a:t>쉐어</a:t>
            </a:r>
            <a:r>
              <a:rPr lang="ko-KR" altLang="en-US" sz="1900" spc="-150" dirty="0"/>
              <a:t> 서비스가 존재한다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이벤트 탭을 통해 </a:t>
            </a:r>
            <a:r>
              <a:rPr lang="en-US" altLang="ko-KR" sz="1900" spc="-150" dirty="0"/>
              <a:t>OTT</a:t>
            </a:r>
            <a:r>
              <a:rPr lang="ko-KR" altLang="en-US" sz="1900" spc="-150" dirty="0"/>
              <a:t> 컨텐츠</a:t>
            </a:r>
            <a:r>
              <a:rPr lang="en-US" altLang="ko-KR" sz="1900" spc="-150" dirty="0"/>
              <a:t> </a:t>
            </a:r>
            <a:r>
              <a:rPr lang="ko-KR" altLang="en-US" sz="1900" spc="-150" dirty="0"/>
              <a:t>회원권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영화 예매권 등 이벤트를 할 수 있다</a:t>
            </a:r>
            <a:r>
              <a:rPr lang="en-US" altLang="ko-KR" sz="1900" spc="-15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D433A-0FEF-C6B6-C1CE-521D34A17A3F}"/>
              </a:ext>
            </a:extLst>
          </p:cNvPr>
          <p:cNvSpPr txBox="1"/>
          <p:nvPr/>
        </p:nvSpPr>
        <p:spPr>
          <a:xfrm>
            <a:off x="1106292" y="1813530"/>
            <a:ext cx="3051209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spc="-150" dirty="0"/>
              <a:t>User</a:t>
            </a:r>
            <a:r>
              <a:rPr lang="ko-KR" altLang="en-US" sz="2500" b="1" spc="-150" dirty="0"/>
              <a:t> </a:t>
            </a:r>
            <a:r>
              <a:rPr lang="en-US" altLang="ko-KR" sz="2500" b="1" spc="-150" dirty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91847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요구 사항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C7D588-CFB0-36A7-69CE-A800F28D7984}"/>
              </a:ext>
            </a:extLst>
          </p:cNvPr>
          <p:cNvSpPr/>
          <p:nvPr/>
        </p:nvSpPr>
        <p:spPr>
          <a:xfrm>
            <a:off x="566057" y="1602968"/>
            <a:ext cx="11187609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E4258-0A42-E9CC-7F98-052F829C8527}"/>
              </a:ext>
            </a:extLst>
          </p:cNvPr>
          <p:cNvSpPr txBox="1"/>
          <p:nvPr/>
        </p:nvSpPr>
        <p:spPr>
          <a:xfrm>
            <a:off x="1106292" y="2474993"/>
            <a:ext cx="10411326" cy="311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로그인 시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관리자로 구분된다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 로그인 시 관리자 페이지로 이동한다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관리자는 컨텐츠 정보를 삽입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삭제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수정할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관리자는 회원 에 대한 조회 및 회원 삭제를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관리자는 게시판 글 및 답변을 삭제할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관리자는 이벤트 페이지를 통해 이벤트 관련 게시글 작성을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관리자는 회원등급제도를 통해 회원에 대한 등급 설정을 할 수 있다</a:t>
            </a:r>
            <a:r>
              <a:rPr lang="en-US" altLang="ko-KR" sz="1900" spc="-15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D433A-0FEF-C6B6-C1CE-521D34A17A3F}"/>
              </a:ext>
            </a:extLst>
          </p:cNvPr>
          <p:cNvSpPr txBox="1"/>
          <p:nvPr/>
        </p:nvSpPr>
        <p:spPr>
          <a:xfrm>
            <a:off x="1106292" y="1813530"/>
            <a:ext cx="3051209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spc="-150" dirty="0"/>
              <a:t>Admin Story</a:t>
            </a:r>
          </a:p>
        </p:txBody>
      </p:sp>
    </p:spTree>
    <p:extLst>
      <p:ext uri="{BB962C8B-B14F-4D97-AF65-F5344CB8AC3E}">
        <p14:creationId xmlns:p14="http://schemas.microsoft.com/office/powerpoint/2010/main" val="231287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190E8A7-5A18-8954-0C0D-516E8B42BEDC}"/>
              </a:ext>
            </a:extLst>
          </p:cNvPr>
          <p:cNvSpPr/>
          <p:nvPr/>
        </p:nvSpPr>
        <p:spPr>
          <a:xfrm>
            <a:off x="476250" y="266701"/>
            <a:ext cx="1590675" cy="6667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/>
              <a:t>로고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261901-0456-E7CC-FEBF-C7496A5B84DE}"/>
              </a:ext>
            </a:extLst>
          </p:cNvPr>
          <p:cNvSpPr/>
          <p:nvPr/>
        </p:nvSpPr>
        <p:spPr>
          <a:xfrm>
            <a:off x="3495675" y="300037"/>
            <a:ext cx="6172200" cy="56673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돋보기 단색으로 채워진">
            <a:extLst>
              <a:ext uri="{FF2B5EF4-FFF2-40B4-BE49-F238E27FC236}">
                <a16:creationId xmlns:a16="http://schemas.microsoft.com/office/drawing/2014/main" id="{84E208B9-BAC7-77A2-45FC-50514C5F8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7800" y="300038"/>
            <a:ext cx="600075" cy="600075"/>
          </a:xfrm>
          <a:prstGeom prst="rect">
            <a:avLst/>
          </a:prstGeom>
        </p:spPr>
      </p:pic>
      <p:pic>
        <p:nvPicPr>
          <p:cNvPr id="9" name="그래픽 8" descr="사용자 단색으로 채워진">
            <a:extLst>
              <a:ext uri="{FF2B5EF4-FFF2-40B4-BE49-F238E27FC236}">
                <a16:creationId xmlns:a16="http://schemas.microsoft.com/office/drawing/2014/main" id="{367A81F4-A8E3-3C16-6F21-DDB01502E1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0800" y="300037"/>
            <a:ext cx="723900" cy="666750"/>
          </a:xfrm>
          <a:prstGeom prst="rect">
            <a:avLst/>
          </a:prstGeom>
        </p:spPr>
      </p:pic>
      <p:pic>
        <p:nvPicPr>
          <p:cNvPr id="11" name="그래픽 10" descr="문서 단색으로 채워진">
            <a:extLst>
              <a:ext uri="{FF2B5EF4-FFF2-40B4-BE49-F238E27FC236}">
                <a16:creationId xmlns:a16="http://schemas.microsoft.com/office/drawing/2014/main" id="{513778D6-146C-B674-08AB-3F889F2276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24100" y="142875"/>
            <a:ext cx="914400" cy="914400"/>
          </a:xfrm>
          <a:prstGeom prst="rect">
            <a:avLst/>
          </a:prstGeom>
        </p:spPr>
      </p:pic>
      <p:pic>
        <p:nvPicPr>
          <p:cNvPr id="13" name="그래픽 12" descr="클립보드 단색으로 채워진">
            <a:extLst>
              <a:ext uri="{FF2B5EF4-FFF2-40B4-BE49-F238E27FC236}">
                <a16:creationId xmlns:a16="http://schemas.microsoft.com/office/drawing/2014/main" id="{35AA76F3-15D6-BFB5-5F5C-84D0C02C33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29950" y="142875"/>
            <a:ext cx="914400" cy="914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976BD8A-64B6-D940-9901-2A9F9A62CA6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3475"/>
            <a:ext cx="12192000" cy="323393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EFCF636-30E2-F5B9-0660-1A24E967E5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7410"/>
            <a:ext cx="12192000" cy="12384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6290431-75F6-974F-ACF5-8996368F95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5724525"/>
            <a:ext cx="11468100" cy="100965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CF97E2-CFD8-7070-6220-8CBBCDA4ECD1}"/>
              </a:ext>
            </a:extLst>
          </p:cNvPr>
          <p:cNvSpPr/>
          <p:nvPr/>
        </p:nvSpPr>
        <p:spPr>
          <a:xfrm>
            <a:off x="3314700" y="1971675"/>
            <a:ext cx="6105525" cy="15621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많이 검색되고 있는 프로그램</a:t>
            </a:r>
            <a:r>
              <a:rPr lang="en-US" altLang="ko-KR" dirty="0"/>
              <a:t>&amp;</a:t>
            </a:r>
            <a:r>
              <a:rPr lang="ko-KR" altLang="en-US" dirty="0"/>
              <a:t>급상승 프로그램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6D19B5B-7AC2-56A9-D060-C9DFE9F9AC20}"/>
              </a:ext>
            </a:extLst>
          </p:cNvPr>
          <p:cNvSpPr/>
          <p:nvPr/>
        </p:nvSpPr>
        <p:spPr>
          <a:xfrm>
            <a:off x="2324100" y="4495800"/>
            <a:ext cx="9505950" cy="9620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각종 </a:t>
            </a:r>
            <a:r>
              <a:rPr lang="en-US" altLang="ko-KR" dirty="0"/>
              <a:t>OTT</a:t>
            </a:r>
            <a:r>
              <a:rPr lang="ko-KR" altLang="en-US" dirty="0"/>
              <a:t> 커뮤니티를 </a:t>
            </a:r>
            <a:r>
              <a:rPr lang="ko-KR" altLang="en-US" dirty="0" err="1"/>
              <a:t>연결할수</a:t>
            </a:r>
            <a:r>
              <a:rPr lang="ko-KR" altLang="en-US" dirty="0"/>
              <a:t> 있는 버튼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6832B5-0D8F-B2D5-F947-DEC8B2B930AF}"/>
              </a:ext>
            </a:extLst>
          </p:cNvPr>
          <p:cNvSpPr/>
          <p:nvPr/>
        </p:nvSpPr>
        <p:spPr>
          <a:xfrm>
            <a:off x="2800350" y="5734223"/>
            <a:ext cx="9029700" cy="10334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분야별 </a:t>
            </a:r>
            <a:r>
              <a:rPr lang="en-US" altLang="ko-KR" dirty="0"/>
              <a:t>OTT</a:t>
            </a:r>
            <a:r>
              <a:rPr lang="ko-KR" altLang="en-US" dirty="0"/>
              <a:t>별 순위</a:t>
            </a:r>
          </a:p>
        </p:txBody>
      </p:sp>
    </p:spTree>
    <p:extLst>
      <p:ext uri="{BB962C8B-B14F-4D97-AF65-F5344CB8AC3E}">
        <p14:creationId xmlns:p14="http://schemas.microsoft.com/office/powerpoint/2010/main" val="3325985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2F508EB-F00E-FE94-F993-BDB4B4B64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1" y="46863"/>
            <a:ext cx="12102209" cy="24816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510128A-9CF1-B68D-721A-52956D3600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28507"/>
            <a:ext cx="12102209" cy="248164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B05A5C9-D01D-382B-7C90-617DCF8D1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5" y="5010151"/>
            <a:ext cx="12102209" cy="24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742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8B252D7-EE9A-7148-4C37-6AA2AC1D8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4105275"/>
            <a:ext cx="8324850" cy="2305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BC6005A-9A57-110B-B495-38BBB0CE5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6782"/>
            <a:ext cx="12102209" cy="248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321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DC1E42F-503C-4A84-9BC1-9A81459A55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0969"/>
            <a:ext cx="12106275" cy="671606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AE31637-51A9-A574-37DC-78E91D8035DA}"/>
              </a:ext>
            </a:extLst>
          </p:cNvPr>
          <p:cNvSpPr/>
          <p:nvPr/>
        </p:nvSpPr>
        <p:spPr>
          <a:xfrm>
            <a:off x="2914650" y="1714500"/>
            <a:ext cx="5353050" cy="2238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사이트내의 커뮤니티 메뉴</a:t>
            </a:r>
          </a:p>
        </p:txBody>
      </p:sp>
    </p:spTree>
    <p:extLst>
      <p:ext uri="{BB962C8B-B14F-4D97-AF65-F5344CB8AC3E}">
        <p14:creationId xmlns:p14="http://schemas.microsoft.com/office/powerpoint/2010/main" val="2995580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E9FF35B-6B8B-4CF6-A889-7C866FDF793D}"/>
              </a:ext>
            </a:extLst>
          </p:cNvPr>
          <p:cNvCxnSpPr/>
          <p:nvPr/>
        </p:nvCxnSpPr>
        <p:spPr>
          <a:xfrm>
            <a:off x="1107808" y="2743376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15D267-239C-4882-95B9-58EBC5DF25A3}"/>
              </a:ext>
            </a:extLst>
          </p:cNvPr>
          <p:cNvCxnSpPr/>
          <p:nvPr/>
        </p:nvCxnSpPr>
        <p:spPr>
          <a:xfrm>
            <a:off x="3933741" y="2743376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8328AE-DA77-4219-BDDD-4D70B5DFB0B2}"/>
              </a:ext>
            </a:extLst>
          </p:cNvPr>
          <p:cNvCxnSpPr/>
          <p:nvPr/>
        </p:nvCxnSpPr>
        <p:spPr>
          <a:xfrm>
            <a:off x="6759675" y="2743376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F145E3-1BF5-4780-B082-36B95468A067}"/>
              </a:ext>
            </a:extLst>
          </p:cNvPr>
          <p:cNvCxnSpPr/>
          <p:nvPr/>
        </p:nvCxnSpPr>
        <p:spPr>
          <a:xfrm>
            <a:off x="9585608" y="2743376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35F6AB-E0B2-48CB-8687-0E9C3C0A44A5}"/>
              </a:ext>
            </a:extLst>
          </p:cNvPr>
          <p:cNvSpPr txBox="1"/>
          <p:nvPr/>
        </p:nvSpPr>
        <p:spPr>
          <a:xfrm>
            <a:off x="2418161" y="2872584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6C2B7-F2A1-44F0-9A20-0B71492BFF6C}"/>
              </a:ext>
            </a:extLst>
          </p:cNvPr>
          <p:cNvSpPr txBox="1"/>
          <p:nvPr/>
        </p:nvSpPr>
        <p:spPr>
          <a:xfrm>
            <a:off x="5107839" y="2872583"/>
            <a:ext cx="7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2E2B2-CEE0-41B0-BFA6-6B84D376C93C}"/>
              </a:ext>
            </a:extLst>
          </p:cNvPr>
          <p:cNvSpPr txBox="1"/>
          <p:nvPr/>
        </p:nvSpPr>
        <p:spPr>
          <a:xfrm>
            <a:off x="7920949" y="2872580"/>
            <a:ext cx="797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391E7-FF54-47C7-ACF2-03A3411A9EEB}"/>
              </a:ext>
            </a:extLst>
          </p:cNvPr>
          <p:cNvSpPr txBox="1"/>
          <p:nvPr/>
        </p:nvSpPr>
        <p:spPr>
          <a:xfrm>
            <a:off x="10737265" y="2872581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2C18C-06A8-4C83-86A0-E7DC34F5AE27}"/>
              </a:ext>
            </a:extLst>
          </p:cNvPr>
          <p:cNvSpPr txBox="1"/>
          <p:nvPr/>
        </p:nvSpPr>
        <p:spPr>
          <a:xfrm>
            <a:off x="1174032" y="3486569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사업의 필요성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D23BB6-BDCC-4D91-A16C-8E53E0663891}"/>
              </a:ext>
            </a:extLst>
          </p:cNvPr>
          <p:cNvSpPr txBox="1"/>
          <p:nvPr/>
        </p:nvSpPr>
        <p:spPr>
          <a:xfrm>
            <a:off x="4503506" y="3518908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시장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B156E-B3CD-42E1-BAB8-EC4AD0F9D170}"/>
              </a:ext>
            </a:extLst>
          </p:cNvPr>
          <p:cNvSpPr txBox="1"/>
          <p:nvPr/>
        </p:nvSpPr>
        <p:spPr>
          <a:xfrm>
            <a:off x="4503506" y="4063612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고객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70AFF5-4FB1-4F87-8291-529D7C1C6FD2}"/>
              </a:ext>
            </a:extLst>
          </p:cNvPr>
          <p:cNvSpPr txBox="1"/>
          <p:nvPr/>
        </p:nvSpPr>
        <p:spPr>
          <a:xfrm>
            <a:off x="7040900" y="3486568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서비스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C21EF-59E9-4FD7-BE50-0E5E501570A5}"/>
              </a:ext>
            </a:extLst>
          </p:cNvPr>
          <p:cNvSpPr txBox="1"/>
          <p:nvPr/>
        </p:nvSpPr>
        <p:spPr>
          <a:xfrm>
            <a:off x="784369" y="824948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B056131-825A-4964-8E84-6954E47C8FB5}"/>
              </a:ext>
            </a:extLst>
          </p:cNvPr>
          <p:cNvCxnSpPr>
            <a:cxnSpLocks/>
          </p:cNvCxnSpPr>
          <p:nvPr/>
        </p:nvCxnSpPr>
        <p:spPr>
          <a:xfrm>
            <a:off x="2010821" y="1178891"/>
            <a:ext cx="10181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1C8FDF-E68D-BA85-9C96-6FB0621452C1}"/>
              </a:ext>
            </a:extLst>
          </p:cNvPr>
          <p:cNvSpPr txBox="1"/>
          <p:nvPr/>
        </p:nvSpPr>
        <p:spPr>
          <a:xfrm>
            <a:off x="7040900" y="4063611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서비스 특징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7B570F-DA36-ADD6-3450-073EAE51A2E2}"/>
              </a:ext>
            </a:extLst>
          </p:cNvPr>
          <p:cNvSpPr txBox="1"/>
          <p:nvPr/>
        </p:nvSpPr>
        <p:spPr>
          <a:xfrm>
            <a:off x="7329440" y="4640654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>
                <a:solidFill>
                  <a:schemeClr val="bg1"/>
                </a:solidFill>
              </a:rPr>
              <a:t>이용 방법</a:t>
            </a:r>
            <a:endParaRPr lang="ko-KR" altLang="en-US" sz="2400" spc="-15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FD192D-BDC8-CDD0-C8F0-2478E055930E}"/>
              </a:ext>
            </a:extLst>
          </p:cNvPr>
          <p:cNvSpPr txBox="1"/>
          <p:nvPr/>
        </p:nvSpPr>
        <p:spPr>
          <a:xfrm>
            <a:off x="10155373" y="3474979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매출 계획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AD64CE-1A05-6CF0-BD43-91BA8BDD2120}"/>
              </a:ext>
            </a:extLst>
          </p:cNvPr>
          <p:cNvSpPr txBox="1"/>
          <p:nvPr/>
        </p:nvSpPr>
        <p:spPr>
          <a:xfrm>
            <a:off x="9866834" y="4063611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디자인 계획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DB512BD-9A6C-503B-E087-BCC3089FC2B2}"/>
              </a:ext>
            </a:extLst>
          </p:cNvPr>
          <p:cNvSpPr txBox="1"/>
          <p:nvPr/>
        </p:nvSpPr>
        <p:spPr>
          <a:xfrm>
            <a:off x="9866834" y="4640654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마케팅 계획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5ECF6C2-372D-0E61-876C-DF4B19D9BF27}"/>
              </a:ext>
            </a:extLst>
          </p:cNvPr>
          <p:cNvSpPr txBox="1"/>
          <p:nvPr/>
        </p:nvSpPr>
        <p:spPr>
          <a:xfrm>
            <a:off x="10155373" y="5217444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개발 계획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0CD262-20F9-F638-8CB2-0F54E24E0E81}"/>
              </a:ext>
            </a:extLst>
          </p:cNvPr>
          <p:cNvSpPr txBox="1"/>
          <p:nvPr/>
        </p:nvSpPr>
        <p:spPr>
          <a:xfrm>
            <a:off x="3926425" y="4608316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요구사항 분석</a:t>
            </a:r>
          </a:p>
        </p:txBody>
      </p:sp>
    </p:spTree>
    <p:extLst>
      <p:ext uri="{BB962C8B-B14F-4D97-AF65-F5344CB8AC3E}">
        <p14:creationId xmlns:p14="http://schemas.microsoft.com/office/powerpoint/2010/main" val="4178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7ED37BD-1D42-EB11-A82C-D2C25140B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72" y="752475"/>
            <a:ext cx="3982006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9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BB5E9D3-2014-4682-AE50-5968BE18C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1475" y="1009650"/>
            <a:ext cx="3810000" cy="487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015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44135DA-CD55-1448-CAF4-5B6FB1B71F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628" y="1542950"/>
            <a:ext cx="3386372" cy="377209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2BE9BF4-57D4-68F3-ED75-0583FB5CDB7F}"/>
              </a:ext>
            </a:extLst>
          </p:cNvPr>
          <p:cNvSpPr/>
          <p:nvPr/>
        </p:nvSpPr>
        <p:spPr>
          <a:xfrm>
            <a:off x="6696075" y="1428750"/>
            <a:ext cx="3505200" cy="38385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회원가입이후 연결되는 화면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이용자의 취향 파악</a:t>
            </a:r>
            <a:r>
              <a:rPr lang="en-US" altLang="ko-KR" dirty="0"/>
              <a:t>&amp;</a:t>
            </a:r>
            <a:r>
              <a:rPr lang="ko-KR" altLang="en-US" dirty="0"/>
              <a:t>현재 </a:t>
            </a:r>
            <a:r>
              <a:rPr lang="ko-KR" altLang="en-US" dirty="0" err="1"/>
              <a:t>사용하고있는</a:t>
            </a:r>
            <a:r>
              <a:rPr lang="ko-KR" altLang="en-US" dirty="0"/>
              <a:t> </a:t>
            </a:r>
            <a:r>
              <a:rPr lang="en-US" altLang="ko-KR" dirty="0"/>
              <a:t>OTT</a:t>
            </a:r>
            <a:r>
              <a:rPr lang="ko-KR" altLang="en-US" dirty="0"/>
              <a:t>파악</a:t>
            </a:r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r>
              <a:rPr lang="ko-KR" altLang="en-US" dirty="0"/>
              <a:t>건너뛰기 기능</a:t>
            </a:r>
            <a:endParaRPr lang="en-US" altLang="ko-KR" dirty="0"/>
          </a:p>
          <a:p>
            <a:pPr algn="ctr"/>
            <a:r>
              <a:rPr lang="ko-KR" altLang="en-US" dirty="0"/>
              <a:t>회원정보 변경페이지에서 변경가능</a:t>
            </a:r>
          </a:p>
        </p:txBody>
      </p:sp>
    </p:spTree>
    <p:extLst>
      <p:ext uri="{BB962C8B-B14F-4D97-AF65-F5344CB8AC3E}">
        <p14:creationId xmlns:p14="http://schemas.microsoft.com/office/powerpoint/2010/main" val="30264104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A90FBC8-97FD-4699-BC64-4CD274128A0B}"/>
              </a:ext>
            </a:extLst>
          </p:cNvPr>
          <p:cNvSpPr/>
          <p:nvPr/>
        </p:nvSpPr>
        <p:spPr>
          <a:xfrm>
            <a:off x="-1096" y="873038"/>
            <a:ext cx="12192000" cy="622300"/>
          </a:xfrm>
          <a:prstGeom prst="rect">
            <a:avLst/>
          </a:prstGeom>
          <a:solidFill>
            <a:srgbClr val="FF090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4CA9596-A599-4D11-ABB2-3AB615030ED1}"/>
              </a:ext>
            </a:extLst>
          </p:cNvPr>
          <p:cNvSpPr/>
          <p:nvPr/>
        </p:nvSpPr>
        <p:spPr>
          <a:xfrm>
            <a:off x="4483100" y="157065"/>
            <a:ext cx="247015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1D79C2-E961-459C-BCAE-5D79B2D4D529}"/>
              </a:ext>
            </a:extLst>
          </p:cNvPr>
          <p:cNvSpPr txBox="1"/>
          <p:nvPr/>
        </p:nvSpPr>
        <p:spPr>
          <a:xfrm>
            <a:off x="152400" y="10525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영화정보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BB28C5-740B-4CBF-A76F-A46D44E69183}"/>
              </a:ext>
            </a:extLst>
          </p:cNvPr>
          <p:cNvSpPr/>
          <p:nvPr/>
        </p:nvSpPr>
        <p:spPr>
          <a:xfrm>
            <a:off x="11582400" y="1177495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3A779DF-7765-4D18-8F6D-36B3A25180D0}"/>
              </a:ext>
            </a:extLst>
          </p:cNvPr>
          <p:cNvSpPr/>
          <p:nvPr/>
        </p:nvSpPr>
        <p:spPr>
          <a:xfrm>
            <a:off x="11582400" y="1341737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4E61E65-7DE1-48F9-92EA-BEEBBEB338F3}"/>
              </a:ext>
            </a:extLst>
          </p:cNvPr>
          <p:cNvSpPr/>
          <p:nvPr/>
        </p:nvSpPr>
        <p:spPr>
          <a:xfrm>
            <a:off x="11582400" y="987854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ADB606-FC6A-412A-876C-D7C284A15CCD}"/>
              </a:ext>
            </a:extLst>
          </p:cNvPr>
          <p:cNvSpPr txBox="1"/>
          <p:nvPr/>
        </p:nvSpPr>
        <p:spPr>
          <a:xfrm>
            <a:off x="1591402" y="10525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박스오피스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59DB5-3644-45B6-9CA8-58233A399E27}"/>
              </a:ext>
            </a:extLst>
          </p:cNvPr>
          <p:cNvSpPr txBox="1"/>
          <p:nvPr/>
        </p:nvSpPr>
        <p:spPr>
          <a:xfrm>
            <a:off x="4369790" y="10386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5331BB-FA9A-4DC2-916B-B913C19C1D29}"/>
              </a:ext>
            </a:extLst>
          </p:cNvPr>
          <p:cNvSpPr txBox="1"/>
          <p:nvPr/>
        </p:nvSpPr>
        <p:spPr>
          <a:xfrm>
            <a:off x="3144272" y="10386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예매율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Picture 2" descr="한산-용의 출현 메인 포스터">
            <a:extLst>
              <a:ext uri="{FF2B5EF4-FFF2-40B4-BE49-F238E27FC236}">
                <a16:creationId xmlns:a16="http://schemas.microsoft.com/office/drawing/2014/main" id="{0246C67C-6CD7-41D1-9F1F-1515909C6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2" y="1674852"/>
            <a:ext cx="3581400" cy="511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663A80-790B-4830-B0D9-053200BED065}"/>
              </a:ext>
            </a:extLst>
          </p:cNvPr>
          <p:cNvSpPr txBox="1"/>
          <p:nvPr/>
        </p:nvSpPr>
        <p:spPr>
          <a:xfrm>
            <a:off x="4152900" y="1660954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한산</a:t>
            </a:r>
            <a:r>
              <a:rPr lang="en-US" altLang="ko-KR" sz="3600" dirty="0"/>
              <a:t>:</a:t>
            </a:r>
            <a:r>
              <a:rPr lang="ko-KR" altLang="en-US" sz="3600" dirty="0" err="1"/>
              <a:t>용의출현</a:t>
            </a:r>
            <a:r>
              <a:rPr lang="ko-KR" altLang="en-US" sz="3600" dirty="0"/>
              <a:t> </a:t>
            </a:r>
            <a:r>
              <a:rPr lang="en-US" altLang="ko-KR" sz="3600" dirty="0"/>
              <a:t>(2022)</a:t>
            </a:r>
            <a:endParaRPr lang="ko-KR" altLang="en-US" sz="3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B0D37E-F715-4B8E-9CC8-E76FEA9FF832}"/>
              </a:ext>
            </a:extLst>
          </p:cNvPr>
          <p:cNvSpPr txBox="1"/>
          <p:nvPr/>
        </p:nvSpPr>
        <p:spPr>
          <a:xfrm>
            <a:off x="4227785" y="2665279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개봉일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2022</a:t>
            </a:r>
            <a:r>
              <a:rPr lang="ko-KR" altLang="en-US" dirty="0"/>
              <a:t> </a:t>
            </a:r>
            <a:r>
              <a:rPr lang="en-US" altLang="ko-KR" dirty="0">
                <a:hlinkClick r:id="rId4"/>
              </a:rPr>
              <a:t>.07.27</a:t>
            </a:r>
            <a:r>
              <a:rPr lang="ko-KR" altLang="en-US" dirty="0"/>
              <a:t>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C6CA0-56AF-48B0-AFBF-F61E05DEE8F5}"/>
              </a:ext>
            </a:extLst>
          </p:cNvPr>
          <p:cNvSpPr txBox="1"/>
          <p:nvPr/>
        </p:nvSpPr>
        <p:spPr>
          <a:xfrm>
            <a:off x="6565078" y="2701921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누적관객</a:t>
            </a:r>
            <a:r>
              <a:rPr lang="en-US" altLang="ko-KR" dirty="0"/>
              <a:t>: 2,656,125</a:t>
            </a:r>
            <a:r>
              <a:rPr lang="ko-KR" altLang="en-US" dirty="0"/>
              <a:t>명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B6F4A78-395E-4BC9-B1BB-E82A2BF8053A}"/>
              </a:ext>
            </a:extLst>
          </p:cNvPr>
          <p:cNvSpPr/>
          <p:nvPr/>
        </p:nvSpPr>
        <p:spPr>
          <a:xfrm>
            <a:off x="4369790" y="3786748"/>
            <a:ext cx="6640828" cy="283678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예고편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1BC6BF5-BC61-440B-B5F9-B6C367690528}"/>
              </a:ext>
            </a:extLst>
          </p:cNvPr>
          <p:cNvSpPr txBox="1"/>
          <p:nvPr/>
        </p:nvSpPr>
        <p:spPr>
          <a:xfrm>
            <a:off x="4214756" y="2288235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액션</a:t>
            </a:r>
            <a:r>
              <a:rPr lang="en-US" altLang="ko-KR" dirty="0"/>
              <a:t>, </a:t>
            </a:r>
            <a:r>
              <a:rPr lang="ko-KR" altLang="en-US" dirty="0"/>
              <a:t>드라마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E6D6B7E-1C05-4A99-A1E7-48F0D04F131A}"/>
              </a:ext>
            </a:extLst>
          </p:cNvPr>
          <p:cNvSpPr txBox="1"/>
          <p:nvPr/>
        </p:nvSpPr>
        <p:spPr>
          <a:xfrm>
            <a:off x="6591137" y="2288235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상영시간</a:t>
            </a:r>
            <a:r>
              <a:rPr lang="en-US" altLang="ko-KR" dirty="0"/>
              <a:t>: 129</a:t>
            </a:r>
            <a:r>
              <a:rPr lang="ko-KR" altLang="en-US" dirty="0"/>
              <a:t>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101B312-4E2B-4E7B-873E-F010F1339FA6}"/>
              </a:ext>
            </a:extLst>
          </p:cNvPr>
          <p:cNvSpPr txBox="1"/>
          <p:nvPr/>
        </p:nvSpPr>
        <p:spPr>
          <a:xfrm>
            <a:off x="4249866" y="3020543"/>
            <a:ext cx="1471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감독</a:t>
            </a:r>
            <a:r>
              <a:rPr lang="en-US" altLang="ko-KR" dirty="0"/>
              <a:t>: </a:t>
            </a:r>
            <a:r>
              <a:rPr lang="ko-KR" altLang="en-US" dirty="0"/>
              <a:t>김한민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66FEBB2-EBB9-4BFA-B391-C0A42FE6C95A}"/>
              </a:ext>
            </a:extLst>
          </p:cNvPr>
          <p:cNvSpPr txBox="1"/>
          <p:nvPr/>
        </p:nvSpPr>
        <p:spPr>
          <a:xfrm>
            <a:off x="4246297" y="3404998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출연</a:t>
            </a:r>
            <a:r>
              <a:rPr lang="en-US" altLang="ko-KR" dirty="0"/>
              <a:t>: </a:t>
            </a:r>
            <a:r>
              <a:rPr lang="ko-KR" altLang="en-US" dirty="0"/>
              <a:t>박해일</a:t>
            </a:r>
            <a:r>
              <a:rPr lang="en-US" altLang="ko-KR" dirty="0"/>
              <a:t>,</a:t>
            </a:r>
            <a:r>
              <a:rPr lang="ko-KR" altLang="en-US" dirty="0" err="1"/>
              <a:t>변요한</a:t>
            </a:r>
            <a:r>
              <a:rPr lang="ko-KR" altLang="en-US" dirty="0"/>
              <a:t> 등</a:t>
            </a:r>
          </a:p>
        </p:txBody>
      </p:sp>
    </p:spTree>
    <p:extLst>
      <p:ext uri="{BB962C8B-B14F-4D97-AF65-F5344CB8AC3E}">
        <p14:creationId xmlns:p14="http://schemas.microsoft.com/office/powerpoint/2010/main" val="3509694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91A94B-6D35-4E3B-A97A-885858FBAC71}"/>
              </a:ext>
            </a:extLst>
          </p:cNvPr>
          <p:cNvSpPr/>
          <p:nvPr/>
        </p:nvSpPr>
        <p:spPr>
          <a:xfrm>
            <a:off x="-1096" y="873038"/>
            <a:ext cx="12192000" cy="622300"/>
          </a:xfrm>
          <a:prstGeom prst="rect">
            <a:avLst/>
          </a:prstGeom>
          <a:solidFill>
            <a:srgbClr val="FF090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383D07-C0FE-4A51-BE24-97ACBED4BE13}"/>
              </a:ext>
            </a:extLst>
          </p:cNvPr>
          <p:cNvSpPr/>
          <p:nvPr/>
        </p:nvSpPr>
        <p:spPr>
          <a:xfrm>
            <a:off x="4483100" y="157065"/>
            <a:ext cx="247015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6A7F39-02CA-49EA-A769-1DF38E072807}"/>
              </a:ext>
            </a:extLst>
          </p:cNvPr>
          <p:cNvSpPr txBox="1"/>
          <p:nvPr/>
        </p:nvSpPr>
        <p:spPr>
          <a:xfrm>
            <a:off x="152400" y="10525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영화정보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FED7C6E-D833-4AB2-B638-84DE1519B906}"/>
              </a:ext>
            </a:extLst>
          </p:cNvPr>
          <p:cNvSpPr/>
          <p:nvPr/>
        </p:nvSpPr>
        <p:spPr>
          <a:xfrm>
            <a:off x="11582400" y="1177495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F634DD9-9A46-48E5-93C0-ADD785C06039}"/>
              </a:ext>
            </a:extLst>
          </p:cNvPr>
          <p:cNvSpPr/>
          <p:nvPr/>
        </p:nvSpPr>
        <p:spPr>
          <a:xfrm>
            <a:off x="11582400" y="1341737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0EA957F-5B47-4BE9-B72A-B9D76CF20DFA}"/>
              </a:ext>
            </a:extLst>
          </p:cNvPr>
          <p:cNvSpPr/>
          <p:nvPr/>
        </p:nvSpPr>
        <p:spPr>
          <a:xfrm>
            <a:off x="11582400" y="987854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633EB9-3E1D-48CF-A230-5FCD18CB3B6D}"/>
              </a:ext>
            </a:extLst>
          </p:cNvPr>
          <p:cNvSpPr txBox="1"/>
          <p:nvPr/>
        </p:nvSpPr>
        <p:spPr>
          <a:xfrm>
            <a:off x="1591402" y="10525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박스오피스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214A87-630C-40EC-A0A1-81F7E9B911C3}"/>
              </a:ext>
            </a:extLst>
          </p:cNvPr>
          <p:cNvSpPr txBox="1"/>
          <p:nvPr/>
        </p:nvSpPr>
        <p:spPr>
          <a:xfrm>
            <a:off x="5595429" y="102320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F47378-AE47-4764-A0D9-327CADED1F40}"/>
              </a:ext>
            </a:extLst>
          </p:cNvPr>
          <p:cNvSpPr txBox="1"/>
          <p:nvPr/>
        </p:nvSpPr>
        <p:spPr>
          <a:xfrm>
            <a:off x="3144272" y="10386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예매율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2" name="Picture 2" descr="한산-용의 출현 메인 포스터">
            <a:extLst>
              <a:ext uri="{FF2B5EF4-FFF2-40B4-BE49-F238E27FC236}">
                <a16:creationId xmlns:a16="http://schemas.microsoft.com/office/drawing/2014/main" id="{A5E173BD-3F50-497B-BAD5-A4CEB1BFC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72" y="1674852"/>
            <a:ext cx="3581400" cy="5114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025C0FD-CE92-4E5A-A63C-5A8EF36A3AB4}"/>
              </a:ext>
            </a:extLst>
          </p:cNvPr>
          <p:cNvSpPr txBox="1"/>
          <p:nvPr/>
        </p:nvSpPr>
        <p:spPr>
          <a:xfrm>
            <a:off x="4152900" y="1660954"/>
            <a:ext cx="4559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/>
              <a:t>한산</a:t>
            </a:r>
            <a:r>
              <a:rPr lang="en-US" altLang="ko-KR" sz="3600" dirty="0"/>
              <a:t>:</a:t>
            </a:r>
            <a:r>
              <a:rPr lang="ko-KR" altLang="en-US" sz="3600" dirty="0" err="1"/>
              <a:t>용의출현</a:t>
            </a:r>
            <a:r>
              <a:rPr lang="ko-KR" altLang="en-US" sz="3600" dirty="0"/>
              <a:t> </a:t>
            </a:r>
            <a:r>
              <a:rPr lang="en-US" altLang="ko-KR" sz="3600" dirty="0"/>
              <a:t>(2022)</a:t>
            </a:r>
            <a:endParaRPr lang="ko-KR" altLang="en-US" sz="3600" dirty="0"/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14B0ACD5-6159-4847-81FB-B7CF8FF91CDE}"/>
              </a:ext>
            </a:extLst>
          </p:cNvPr>
          <p:cNvSpPr/>
          <p:nvPr/>
        </p:nvSpPr>
        <p:spPr>
          <a:xfrm>
            <a:off x="4256611" y="2455915"/>
            <a:ext cx="2042589" cy="889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Picture 10" descr="네이버 아이콘 PNG AI 무료 다운로드 (2022년) - 리틀딥">
            <a:extLst>
              <a:ext uri="{FF2B5EF4-FFF2-40B4-BE49-F238E27FC236}">
                <a16:creationId xmlns:a16="http://schemas.microsoft.com/office/drawing/2014/main" id="{D8E6D035-D2D2-4823-AB57-6A2B6DADB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600" y="2678165"/>
            <a:ext cx="444500" cy="44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553B442-303D-408C-8777-9E8B7D94D584}"/>
              </a:ext>
            </a:extLst>
          </p:cNvPr>
          <p:cNvSpPr txBox="1"/>
          <p:nvPr/>
        </p:nvSpPr>
        <p:spPr>
          <a:xfrm>
            <a:off x="4977304" y="2569183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8.47 / 10</a:t>
            </a:r>
            <a:endParaRPr lang="ko-KR" altLang="en-US" dirty="0"/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70705617-5367-43E1-804B-1790D137A1D8}"/>
              </a:ext>
            </a:extLst>
          </p:cNvPr>
          <p:cNvSpPr/>
          <p:nvPr/>
        </p:nvSpPr>
        <p:spPr>
          <a:xfrm rot="5400000">
            <a:off x="5013842" y="3035728"/>
            <a:ext cx="265492" cy="1905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160218-3715-46E5-B4E8-4F3FAC145FC3}"/>
              </a:ext>
            </a:extLst>
          </p:cNvPr>
          <p:cNvSpPr txBox="1"/>
          <p:nvPr/>
        </p:nvSpPr>
        <p:spPr>
          <a:xfrm>
            <a:off x="5217741" y="294631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endParaRPr lang="ko-KR" altLang="en-US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95A4C62E-2F34-43C9-A4AF-7E02C7936DE3}"/>
              </a:ext>
            </a:extLst>
          </p:cNvPr>
          <p:cNvSpPr/>
          <p:nvPr/>
        </p:nvSpPr>
        <p:spPr>
          <a:xfrm>
            <a:off x="6834747" y="2426644"/>
            <a:ext cx="2042589" cy="889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47E9A729-91AC-4A8C-A8BE-02AE9252F5DC}"/>
              </a:ext>
            </a:extLst>
          </p:cNvPr>
          <p:cNvSpPr/>
          <p:nvPr/>
        </p:nvSpPr>
        <p:spPr>
          <a:xfrm rot="5400000">
            <a:off x="7591978" y="3006457"/>
            <a:ext cx="265492" cy="1905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6C83A13-7332-4311-9403-98A22F61C130}"/>
              </a:ext>
            </a:extLst>
          </p:cNvPr>
          <p:cNvSpPr txBox="1"/>
          <p:nvPr/>
        </p:nvSpPr>
        <p:spPr>
          <a:xfrm>
            <a:off x="7795877" y="291704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endParaRPr lang="ko-KR" altLang="en-US" dirty="0"/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EDD4D79-B51E-4907-911E-2B4F19772D48}"/>
              </a:ext>
            </a:extLst>
          </p:cNvPr>
          <p:cNvSpPr/>
          <p:nvPr/>
        </p:nvSpPr>
        <p:spPr>
          <a:xfrm>
            <a:off x="9492385" y="2428179"/>
            <a:ext cx="2042589" cy="889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3D8043-F882-4C87-BD20-3286B90A690B}"/>
              </a:ext>
            </a:extLst>
          </p:cNvPr>
          <p:cNvSpPr txBox="1"/>
          <p:nvPr/>
        </p:nvSpPr>
        <p:spPr>
          <a:xfrm>
            <a:off x="10213078" y="254144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8.4 / 10</a:t>
            </a:r>
            <a:endParaRPr lang="ko-KR" altLang="en-US" dirty="0"/>
          </a:p>
        </p:txBody>
      </p:sp>
      <p:sp>
        <p:nvSpPr>
          <p:cNvPr id="44" name="이등변 삼각형 43">
            <a:extLst>
              <a:ext uri="{FF2B5EF4-FFF2-40B4-BE49-F238E27FC236}">
                <a16:creationId xmlns:a16="http://schemas.microsoft.com/office/drawing/2014/main" id="{63198F4A-F29E-4D09-B970-69F36952E182}"/>
              </a:ext>
            </a:extLst>
          </p:cNvPr>
          <p:cNvSpPr/>
          <p:nvPr/>
        </p:nvSpPr>
        <p:spPr>
          <a:xfrm rot="5400000">
            <a:off x="10249616" y="3007992"/>
            <a:ext cx="265492" cy="1905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FBB5FB8-EE70-4228-8174-C78A6A582EF3}"/>
              </a:ext>
            </a:extLst>
          </p:cNvPr>
          <p:cNvSpPr txBox="1"/>
          <p:nvPr/>
        </p:nvSpPr>
        <p:spPr>
          <a:xfrm>
            <a:off x="10453515" y="291857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endParaRPr lang="ko-KR" altLang="en-US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0A97D86-5B07-43DD-A12E-E3A1513C1406}"/>
              </a:ext>
            </a:extLst>
          </p:cNvPr>
          <p:cNvSpPr/>
          <p:nvPr/>
        </p:nvSpPr>
        <p:spPr>
          <a:xfrm>
            <a:off x="4258014" y="3560281"/>
            <a:ext cx="2042589" cy="889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1E1A881-8CEE-4A8B-BDD4-6F8AC56194FE}"/>
              </a:ext>
            </a:extLst>
          </p:cNvPr>
          <p:cNvSpPr txBox="1"/>
          <p:nvPr/>
        </p:nvSpPr>
        <p:spPr>
          <a:xfrm>
            <a:off x="4978707" y="3673549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50%</a:t>
            </a:r>
            <a:endParaRPr lang="ko-KR" altLang="en-US" dirty="0"/>
          </a:p>
        </p:txBody>
      </p:sp>
      <p:sp>
        <p:nvSpPr>
          <p:cNvPr id="49" name="이등변 삼각형 48">
            <a:extLst>
              <a:ext uri="{FF2B5EF4-FFF2-40B4-BE49-F238E27FC236}">
                <a16:creationId xmlns:a16="http://schemas.microsoft.com/office/drawing/2014/main" id="{452D0670-A768-4310-869B-89597225C02C}"/>
              </a:ext>
            </a:extLst>
          </p:cNvPr>
          <p:cNvSpPr/>
          <p:nvPr/>
        </p:nvSpPr>
        <p:spPr>
          <a:xfrm rot="5400000">
            <a:off x="5015245" y="4140094"/>
            <a:ext cx="265492" cy="1905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3187B2C-AD82-4EEA-823C-6E89C6A74C02}"/>
              </a:ext>
            </a:extLst>
          </p:cNvPr>
          <p:cNvSpPr txBox="1"/>
          <p:nvPr/>
        </p:nvSpPr>
        <p:spPr>
          <a:xfrm>
            <a:off x="5219144" y="40506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endParaRPr lang="ko-KR" altLang="en-US" dirty="0"/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D30C593B-1B09-4A0E-B6D9-4A42C33658AB}"/>
              </a:ext>
            </a:extLst>
          </p:cNvPr>
          <p:cNvSpPr/>
          <p:nvPr/>
        </p:nvSpPr>
        <p:spPr>
          <a:xfrm>
            <a:off x="6834747" y="3609458"/>
            <a:ext cx="2042589" cy="889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69D057F-2390-4230-A53F-D3014FE6BAA4}"/>
              </a:ext>
            </a:extLst>
          </p:cNvPr>
          <p:cNvSpPr txBox="1"/>
          <p:nvPr/>
        </p:nvSpPr>
        <p:spPr>
          <a:xfrm>
            <a:off x="7555440" y="372272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89%</a:t>
            </a:r>
            <a:endParaRPr lang="ko-KR" altLang="en-US" dirty="0"/>
          </a:p>
        </p:txBody>
      </p:sp>
      <p:sp>
        <p:nvSpPr>
          <p:cNvPr id="54" name="이등변 삼각형 53">
            <a:extLst>
              <a:ext uri="{FF2B5EF4-FFF2-40B4-BE49-F238E27FC236}">
                <a16:creationId xmlns:a16="http://schemas.microsoft.com/office/drawing/2014/main" id="{91F51F7D-2A3D-4CED-8C81-6E49BC901266}"/>
              </a:ext>
            </a:extLst>
          </p:cNvPr>
          <p:cNvSpPr/>
          <p:nvPr/>
        </p:nvSpPr>
        <p:spPr>
          <a:xfrm rot="5400000">
            <a:off x="7591978" y="4189271"/>
            <a:ext cx="265492" cy="1905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7E471E3-C6BF-4D35-A7C7-48807EC4D197}"/>
              </a:ext>
            </a:extLst>
          </p:cNvPr>
          <p:cNvSpPr txBox="1"/>
          <p:nvPr/>
        </p:nvSpPr>
        <p:spPr>
          <a:xfrm>
            <a:off x="7795877" y="40998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endParaRPr lang="ko-KR" altLang="en-US" dirty="0"/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B8995C22-A3E7-41E9-9EB4-ADE50D42A825}"/>
              </a:ext>
            </a:extLst>
          </p:cNvPr>
          <p:cNvSpPr/>
          <p:nvPr/>
        </p:nvSpPr>
        <p:spPr>
          <a:xfrm>
            <a:off x="9491289" y="3634858"/>
            <a:ext cx="2042589" cy="8890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4B809ED-6825-4EAE-969A-923ADA1A78D3}"/>
              </a:ext>
            </a:extLst>
          </p:cNvPr>
          <p:cNvSpPr txBox="1"/>
          <p:nvPr/>
        </p:nvSpPr>
        <p:spPr>
          <a:xfrm>
            <a:off x="10211982" y="3748126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8.4 / 10</a:t>
            </a:r>
            <a:endParaRPr lang="ko-KR" altLang="en-US" dirty="0"/>
          </a:p>
        </p:txBody>
      </p:sp>
      <p:sp>
        <p:nvSpPr>
          <p:cNvPr id="59" name="이등변 삼각형 58">
            <a:extLst>
              <a:ext uri="{FF2B5EF4-FFF2-40B4-BE49-F238E27FC236}">
                <a16:creationId xmlns:a16="http://schemas.microsoft.com/office/drawing/2014/main" id="{11FDDF73-6780-4A39-889B-FBDA1280B895}"/>
              </a:ext>
            </a:extLst>
          </p:cNvPr>
          <p:cNvSpPr/>
          <p:nvPr/>
        </p:nvSpPr>
        <p:spPr>
          <a:xfrm rot="5400000">
            <a:off x="10248520" y="4214671"/>
            <a:ext cx="265492" cy="1905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6DDFAE2-A7A9-4C80-9413-E4E4992CD8E0}"/>
              </a:ext>
            </a:extLst>
          </p:cNvPr>
          <p:cNvSpPr txBox="1"/>
          <p:nvPr/>
        </p:nvSpPr>
        <p:spPr>
          <a:xfrm>
            <a:off x="10452419" y="41252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더보기</a:t>
            </a:r>
            <a:endParaRPr lang="ko-KR" altLang="en-US" dirty="0"/>
          </a:p>
        </p:txBody>
      </p:sp>
      <p:pic>
        <p:nvPicPr>
          <p:cNvPr id="61" name="Picture 12" descr="File:Rotten Tomatoes.svg - Wikimedia Commons">
            <a:extLst>
              <a:ext uri="{FF2B5EF4-FFF2-40B4-BE49-F238E27FC236}">
                <a16:creationId xmlns:a16="http://schemas.microsoft.com/office/drawing/2014/main" id="{ACA32E38-87D0-4931-A012-20679BF1F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90" y="3770898"/>
            <a:ext cx="424355" cy="430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0D910715-6F54-4DB8-BD26-63B62876811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602" y="2645974"/>
            <a:ext cx="402303" cy="450340"/>
          </a:xfrm>
          <a:prstGeom prst="rect">
            <a:avLst/>
          </a:prstGeom>
        </p:spPr>
      </p:pic>
      <p:pic>
        <p:nvPicPr>
          <p:cNvPr id="1026" name="Picture 2" descr="File:Rotten Tomatoes positive audience.svg - Wikimedia Commons">
            <a:extLst>
              <a:ext uri="{FF2B5EF4-FFF2-40B4-BE49-F238E27FC236}">
                <a16:creationId xmlns:a16="http://schemas.microsoft.com/office/drawing/2014/main" id="{1D8882D9-C010-4E27-983C-72FC1CF07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511" y="3794105"/>
            <a:ext cx="455667" cy="57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B5BAD604-8F2A-4F7E-8D85-955CFA6A43F4}"/>
              </a:ext>
            </a:extLst>
          </p:cNvPr>
          <p:cNvSpPr txBox="1"/>
          <p:nvPr/>
        </p:nvSpPr>
        <p:spPr>
          <a:xfrm>
            <a:off x="7555440" y="2554147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95%</a:t>
            </a:r>
            <a:endParaRPr lang="ko-KR" altLang="en-US" dirty="0"/>
          </a:p>
        </p:txBody>
      </p:sp>
      <p:pic>
        <p:nvPicPr>
          <p:cNvPr id="1028" name="Picture 4" descr="다음 로고 웹 디자인 작업용 일러스트파일(.AI)">
            <a:extLst>
              <a:ext uri="{FF2B5EF4-FFF2-40B4-BE49-F238E27FC236}">
                <a16:creationId xmlns:a16="http://schemas.microsoft.com/office/drawing/2014/main" id="{DB49EF70-6E50-413B-B6B8-0CCB7407A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175" y="2604564"/>
            <a:ext cx="536230" cy="53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영화관]cgv 메가박스 로고 jpg,png,ai : 네이버 블로그">
            <a:extLst>
              <a:ext uri="{FF2B5EF4-FFF2-40B4-BE49-F238E27FC236}">
                <a16:creationId xmlns:a16="http://schemas.microsoft.com/office/drawing/2014/main" id="{A5D31C17-E483-4D33-BC6A-47618950C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3293" y="3758198"/>
            <a:ext cx="667225" cy="66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5C3A8E-5FD3-419C-A49C-9CAE4522DBE3}"/>
              </a:ext>
            </a:extLst>
          </p:cNvPr>
          <p:cNvSpPr txBox="1"/>
          <p:nvPr/>
        </p:nvSpPr>
        <p:spPr>
          <a:xfrm>
            <a:off x="4465040" y="47249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평론가평</a:t>
            </a:r>
          </a:p>
        </p:txBody>
      </p:sp>
      <p:sp>
        <p:nvSpPr>
          <p:cNvPr id="64" name="이등변 삼각형 63">
            <a:extLst>
              <a:ext uri="{FF2B5EF4-FFF2-40B4-BE49-F238E27FC236}">
                <a16:creationId xmlns:a16="http://schemas.microsoft.com/office/drawing/2014/main" id="{6149074D-266F-40DB-80DE-3D399C93238C}"/>
              </a:ext>
            </a:extLst>
          </p:cNvPr>
          <p:cNvSpPr/>
          <p:nvPr/>
        </p:nvSpPr>
        <p:spPr>
          <a:xfrm rot="5400000">
            <a:off x="4237044" y="4762402"/>
            <a:ext cx="265492" cy="190500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87F119-84D4-4655-81DF-C185D34794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722" y="5197046"/>
            <a:ext cx="5182049" cy="5258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F6F6C11-A36A-4F9E-A2C2-DC87772B00C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018" y="5872772"/>
            <a:ext cx="3535986" cy="548688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7EB86D64-CBD1-42A9-B7A9-07E7B0D3E277}"/>
              </a:ext>
            </a:extLst>
          </p:cNvPr>
          <p:cNvSpPr txBox="1"/>
          <p:nvPr/>
        </p:nvSpPr>
        <p:spPr>
          <a:xfrm>
            <a:off x="4274540" y="10490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커뮤니티</a:t>
            </a:r>
          </a:p>
        </p:txBody>
      </p:sp>
    </p:spTree>
    <p:extLst>
      <p:ext uri="{BB962C8B-B14F-4D97-AF65-F5344CB8AC3E}">
        <p14:creationId xmlns:p14="http://schemas.microsoft.com/office/powerpoint/2010/main" val="3047877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41588A2-0756-4075-919F-E52B7A48FD32}"/>
              </a:ext>
            </a:extLst>
          </p:cNvPr>
          <p:cNvSpPr/>
          <p:nvPr/>
        </p:nvSpPr>
        <p:spPr>
          <a:xfrm>
            <a:off x="-1096" y="873038"/>
            <a:ext cx="12192000" cy="622300"/>
          </a:xfrm>
          <a:prstGeom prst="rect">
            <a:avLst/>
          </a:prstGeom>
          <a:solidFill>
            <a:srgbClr val="FF090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3DC0508-E955-4603-A94F-D5298BD30C88}"/>
              </a:ext>
            </a:extLst>
          </p:cNvPr>
          <p:cNvSpPr/>
          <p:nvPr/>
        </p:nvSpPr>
        <p:spPr>
          <a:xfrm>
            <a:off x="4483100" y="157065"/>
            <a:ext cx="247015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9AF753-66B8-4F6B-BEEF-0F7016D4DFE3}"/>
              </a:ext>
            </a:extLst>
          </p:cNvPr>
          <p:cNvSpPr txBox="1"/>
          <p:nvPr/>
        </p:nvSpPr>
        <p:spPr>
          <a:xfrm>
            <a:off x="152400" y="10525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영화정보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99DB437-E8D1-4EA8-BD7A-1B4BB0C852D8}"/>
              </a:ext>
            </a:extLst>
          </p:cNvPr>
          <p:cNvSpPr/>
          <p:nvPr/>
        </p:nvSpPr>
        <p:spPr>
          <a:xfrm>
            <a:off x="11582400" y="1177495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6D49250-BA2C-44F8-8A31-EB073B007E9A}"/>
              </a:ext>
            </a:extLst>
          </p:cNvPr>
          <p:cNvSpPr/>
          <p:nvPr/>
        </p:nvSpPr>
        <p:spPr>
          <a:xfrm>
            <a:off x="11582400" y="1341737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24DA26-650B-4B58-A6AF-AC2774C2BD47}"/>
              </a:ext>
            </a:extLst>
          </p:cNvPr>
          <p:cNvSpPr/>
          <p:nvPr/>
        </p:nvSpPr>
        <p:spPr>
          <a:xfrm>
            <a:off x="11582400" y="987854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BFC537-CBD3-419D-B3AB-8237BC5CE4B0}"/>
              </a:ext>
            </a:extLst>
          </p:cNvPr>
          <p:cNvSpPr txBox="1"/>
          <p:nvPr/>
        </p:nvSpPr>
        <p:spPr>
          <a:xfrm>
            <a:off x="1591402" y="10525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박스오피스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3A747C-C418-4C13-BA86-BEC3F4947BFD}"/>
              </a:ext>
            </a:extLst>
          </p:cNvPr>
          <p:cNvSpPr txBox="1"/>
          <p:nvPr/>
        </p:nvSpPr>
        <p:spPr>
          <a:xfrm>
            <a:off x="5717233" y="10386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이벤트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95433E7-A0ED-4A96-A0C2-83F5F57174CD}"/>
              </a:ext>
            </a:extLst>
          </p:cNvPr>
          <p:cNvSpPr txBox="1"/>
          <p:nvPr/>
        </p:nvSpPr>
        <p:spPr>
          <a:xfrm>
            <a:off x="3144272" y="10386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예매율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AutoShape 2" descr="7dea8377cd9c28a8699fe8b115ef046969793acd6e">
            <a:extLst>
              <a:ext uri="{FF2B5EF4-FFF2-40B4-BE49-F238E27FC236}">
                <a16:creationId xmlns:a16="http://schemas.microsoft.com/office/drawing/2014/main" id="{33C00ADE-ED7D-42E1-9E8D-F0F0FF56DB7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05100" y="38100"/>
            <a:ext cx="35433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0757312-DB4C-4E90-9986-A438EBD02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44" y="2297839"/>
            <a:ext cx="6816656" cy="434293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47F0F0F-521F-4590-B05E-79EB4ECFA3A6}"/>
              </a:ext>
            </a:extLst>
          </p:cNvPr>
          <p:cNvSpPr txBox="1"/>
          <p:nvPr/>
        </p:nvSpPr>
        <p:spPr>
          <a:xfrm>
            <a:off x="333444" y="1742898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박스오피스 추이비교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1324FCC-2B76-4725-8169-C2CA889C2B5A}"/>
              </a:ext>
            </a:extLst>
          </p:cNvPr>
          <p:cNvSpPr/>
          <p:nvPr/>
        </p:nvSpPr>
        <p:spPr>
          <a:xfrm>
            <a:off x="7377575" y="2345549"/>
            <a:ext cx="2542221" cy="524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베를린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78B17BC-F2A4-492B-96D1-13C9646656AD}"/>
              </a:ext>
            </a:extLst>
          </p:cNvPr>
          <p:cNvSpPr/>
          <p:nvPr/>
        </p:nvSpPr>
        <p:spPr>
          <a:xfrm>
            <a:off x="7377575" y="2997889"/>
            <a:ext cx="2542221" cy="524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인천상륙작전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93CA602-E398-4152-9DED-451977FF8C66}"/>
              </a:ext>
            </a:extLst>
          </p:cNvPr>
          <p:cNvSpPr/>
          <p:nvPr/>
        </p:nvSpPr>
        <p:spPr>
          <a:xfrm>
            <a:off x="7377573" y="3650229"/>
            <a:ext cx="2542221" cy="524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터널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E579491-F01B-4C25-A590-A204E530CECD}"/>
              </a:ext>
            </a:extLst>
          </p:cNvPr>
          <p:cNvSpPr/>
          <p:nvPr/>
        </p:nvSpPr>
        <p:spPr>
          <a:xfrm>
            <a:off x="7377573" y="4302569"/>
            <a:ext cx="2542221" cy="524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1987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64F3AA4-92C8-45B7-8B88-3AE32BEDCD23}"/>
              </a:ext>
            </a:extLst>
          </p:cNvPr>
          <p:cNvSpPr/>
          <p:nvPr/>
        </p:nvSpPr>
        <p:spPr>
          <a:xfrm>
            <a:off x="7377573" y="4954909"/>
            <a:ext cx="2542221" cy="524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</a:rPr>
              <a:t>한산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3D56E4E-4D7F-4B95-9EC2-514EAB59650F}"/>
              </a:ext>
            </a:extLst>
          </p:cNvPr>
          <p:cNvSpPr/>
          <p:nvPr/>
        </p:nvSpPr>
        <p:spPr>
          <a:xfrm>
            <a:off x="7387192" y="5722636"/>
            <a:ext cx="2542221" cy="52465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더하기 기호 44">
            <a:extLst>
              <a:ext uri="{FF2B5EF4-FFF2-40B4-BE49-F238E27FC236}">
                <a16:creationId xmlns:a16="http://schemas.microsoft.com/office/drawing/2014/main" id="{ED6067A4-F7B0-4730-B950-474D441AE4F3}"/>
              </a:ext>
            </a:extLst>
          </p:cNvPr>
          <p:cNvSpPr/>
          <p:nvPr/>
        </p:nvSpPr>
        <p:spPr>
          <a:xfrm>
            <a:off x="7486348" y="5788667"/>
            <a:ext cx="324152" cy="392587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더하기 기호 51">
            <a:extLst>
              <a:ext uri="{FF2B5EF4-FFF2-40B4-BE49-F238E27FC236}">
                <a16:creationId xmlns:a16="http://schemas.microsoft.com/office/drawing/2014/main" id="{F2D43539-D2F0-469B-AC58-6610FCCAD3BB}"/>
              </a:ext>
            </a:extLst>
          </p:cNvPr>
          <p:cNvSpPr/>
          <p:nvPr/>
        </p:nvSpPr>
        <p:spPr>
          <a:xfrm rot="2657138">
            <a:off x="9446224" y="2436630"/>
            <a:ext cx="334339" cy="352978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더하기 기호 52">
            <a:extLst>
              <a:ext uri="{FF2B5EF4-FFF2-40B4-BE49-F238E27FC236}">
                <a16:creationId xmlns:a16="http://schemas.microsoft.com/office/drawing/2014/main" id="{95ECF087-F39D-4701-B8BF-B2B014C28B97}"/>
              </a:ext>
            </a:extLst>
          </p:cNvPr>
          <p:cNvSpPr/>
          <p:nvPr/>
        </p:nvSpPr>
        <p:spPr>
          <a:xfrm rot="2657138">
            <a:off x="9468376" y="3083727"/>
            <a:ext cx="334339" cy="352978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더하기 기호 53">
            <a:extLst>
              <a:ext uri="{FF2B5EF4-FFF2-40B4-BE49-F238E27FC236}">
                <a16:creationId xmlns:a16="http://schemas.microsoft.com/office/drawing/2014/main" id="{B5EF6902-A32B-4885-B3CB-5C95B0E813D1}"/>
              </a:ext>
            </a:extLst>
          </p:cNvPr>
          <p:cNvSpPr/>
          <p:nvPr/>
        </p:nvSpPr>
        <p:spPr>
          <a:xfrm rot="2657138">
            <a:off x="9446224" y="3712659"/>
            <a:ext cx="334339" cy="352978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더하기 기호 54">
            <a:extLst>
              <a:ext uri="{FF2B5EF4-FFF2-40B4-BE49-F238E27FC236}">
                <a16:creationId xmlns:a16="http://schemas.microsoft.com/office/drawing/2014/main" id="{E39D1C24-BF61-4319-ABBE-27B6E84DA082}"/>
              </a:ext>
            </a:extLst>
          </p:cNvPr>
          <p:cNvSpPr/>
          <p:nvPr/>
        </p:nvSpPr>
        <p:spPr>
          <a:xfrm rot="2657138">
            <a:off x="9446224" y="4418508"/>
            <a:ext cx="334339" cy="352978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더하기 기호 55">
            <a:extLst>
              <a:ext uri="{FF2B5EF4-FFF2-40B4-BE49-F238E27FC236}">
                <a16:creationId xmlns:a16="http://schemas.microsoft.com/office/drawing/2014/main" id="{10C505DB-ADBC-4634-8C87-E3AEC07FCC54}"/>
              </a:ext>
            </a:extLst>
          </p:cNvPr>
          <p:cNvSpPr/>
          <p:nvPr/>
        </p:nvSpPr>
        <p:spPr>
          <a:xfrm rot="2657138">
            <a:off x="9446224" y="5060004"/>
            <a:ext cx="334339" cy="352978"/>
          </a:xfrm>
          <a:prstGeom prst="mathPlus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346D968-EF55-4640-B3C9-E8345C1B77A2}"/>
              </a:ext>
            </a:extLst>
          </p:cNvPr>
          <p:cNvSpPr txBox="1"/>
          <p:nvPr/>
        </p:nvSpPr>
        <p:spPr>
          <a:xfrm>
            <a:off x="4315336" y="10232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커뮤니티</a:t>
            </a:r>
          </a:p>
        </p:txBody>
      </p:sp>
    </p:spTree>
    <p:extLst>
      <p:ext uri="{BB962C8B-B14F-4D97-AF65-F5344CB8AC3E}">
        <p14:creationId xmlns:p14="http://schemas.microsoft.com/office/powerpoint/2010/main" val="27273278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2365E0F-58CC-46B3-9F60-4CB85E4071F8}"/>
              </a:ext>
            </a:extLst>
          </p:cNvPr>
          <p:cNvSpPr/>
          <p:nvPr/>
        </p:nvSpPr>
        <p:spPr>
          <a:xfrm>
            <a:off x="4483100" y="157065"/>
            <a:ext cx="247015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로고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94C52D-D565-43DB-9AAE-4D3A362EF2EA}"/>
              </a:ext>
            </a:extLst>
          </p:cNvPr>
          <p:cNvSpPr/>
          <p:nvPr/>
        </p:nvSpPr>
        <p:spPr>
          <a:xfrm>
            <a:off x="-1096" y="873038"/>
            <a:ext cx="12192000" cy="622300"/>
          </a:xfrm>
          <a:prstGeom prst="rect">
            <a:avLst/>
          </a:prstGeom>
          <a:solidFill>
            <a:srgbClr val="FF0909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9AF69-1BA4-47AB-BD32-F9014ED2ED0D}"/>
              </a:ext>
            </a:extLst>
          </p:cNvPr>
          <p:cNvSpPr txBox="1"/>
          <p:nvPr/>
        </p:nvSpPr>
        <p:spPr>
          <a:xfrm>
            <a:off x="152400" y="105255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영화정보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0A6D83-07F1-441B-8001-AB1873B90740}"/>
              </a:ext>
            </a:extLst>
          </p:cNvPr>
          <p:cNvSpPr/>
          <p:nvPr/>
        </p:nvSpPr>
        <p:spPr>
          <a:xfrm>
            <a:off x="11577127" y="1176689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8E1A4DA-35B7-4E6E-8BED-CFC984044A5A}"/>
              </a:ext>
            </a:extLst>
          </p:cNvPr>
          <p:cNvSpPr/>
          <p:nvPr/>
        </p:nvSpPr>
        <p:spPr>
          <a:xfrm>
            <a:off x="11576651" y="1336013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D94DF46-4970-4E22-8DD7-C3168B16709A}"/>
              </a:ext>
            </a:extLst>
          </p:cNvPr>
          <p:cNvSpPr/>
          <p:nvPr/>
        </p:nvSpPr>
        <p:spPr>
          <a:xfrm>
            <a:off x="11576651" y="1012334"/>
            <a:ext cx="368300" cy="101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1F3D8F-812E-495C-B0A2-789D97D6082E}"/>
              </a:ext>
            </a:extLst>
          </p:cNvPr>
          <p:cNvSpPr txBox="1"/>
          <p:nvPr/>
        </p:nvSpPr>
        <p:spPr>
          <a:xfrm>
            <a:off x="1591402" y="105255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박스오피스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00A1316-5637-490F-89A7-2498AE6B559F}"/>
              </a:ext>
            </a:extLst>
          </p:cNvPr>
          <p:cNvSpPr txBox="1"/>
          <p:nvPr/>
        </p:nvSpPr>
        <p:spPr>
          <a:xfrm>
            <a:off x="5601916" y="10349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이벤트</a:t>
            </a:r>
          </a:p>
        </p:txBody>
      </p:sp>
      <p:pic>
        <p:nvPicPr>
          <p:cNvPr id="1026" name="Picture 2" descr="한산-용의 출현 메인 포스터">
            <a:extLst>
              <a:ext uri="{FF2B5EF4-FFF2-40B4-BE49-F238E27FC236}">
                <a16:creationId xmlns:a16="http://schemas.microsoft.com/office/drawing/2014/main" id="{B935ED34-2A61-4BDF-AB02-5A744F9A3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0" y="1968500"/>
            <a:ext cx="2463344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국내 미니언즈2 포스터">
            <a:extLst>
              <a:ext uri="{FF2B5EF4-FFF2-40B4-BE49-F238E27FC236}">
                <a16:creationId xmlns:a16="http://schemas.microsoft.com/office/drawing/2014/main" id="{FB90EB3B-3FAE-40A3-8EFC-8D9F2CCC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236" y="1968500"/>
            <a:ext cx="2463345" cy="352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op Gun Maverick...">
            <a:extLst>
              <a:ext uri="{FF2B5EF4-FFF2-40B4-BE49-F238E27FC236}">
                <a16:creationId xmlns:a16="http://schemas.microsoft.com/office/drawing/2014/main" id="{FE09EB94-44A5-4D22-994B-539BFFE40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57" y="1968500"/>
            <a:ext cx="2460896" cy="352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외계+인 1부 티저 포스터 최...">
            <a:extLst>
              <a:ext uri="{FF2B5EF4-FFF2-40B4-BE49-F238E27FC236}">
                <a16:creationId xmlns:a16="http://schemas.microsoft.com/office/drawing/2014/main" id="{26F9B885-6093-4476-B2B2-B5B4AAA07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830" y="1968500"/>
            <a:ext cx="2463346" cy="3527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네이버 아이콘 PNG AI 무료 다운로드 (2022년) - 리틀딥">
            <a:extLst>
              <a:ext uri="{FF2B5EF4-FFF2-40B4-BE49-F238E27FC236}">
                <a16:creationId xmlns:a16="http://schemas.microsoft.com/office/drawing/2014/main" id="{09416759-31AA-4DED-93CD-71436E81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30" y="564429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네이버 아이콘 PNG AI 무료 다운로드 (2022년) - 리틀딥">
            <a:extLst>
              <a:ext uri="{FF2B5EF4-FFF2-40B4-BE49-F238E27FC236}">
                <a16:creationId xmlns:a16="http://schemas.microsoft.com/office/drawing/2014/main" id="{347D22F9-A904-44E4-AF30-8DBB6360A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366" y="564429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네이버 아이콘 PNG AI 무료 다운로드 (2022년) - 리틀딥">
            <a:extLst>
              <a:ext uri="{FF2B5EF4-FFF2-40B4-BE49-F238E27FC236}">
                <a16:creationId xmlns:a16="http://schemas.microsoft.com/office/drawing/2014/main" id="{20E20680-BCEE-4B3F-AFB5-0B673B74B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257" y="564429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네이버 아이콘 PNG AI 무료 다운로드 (2022년) - 리틀딥">
            <a:extLst>
              <a:ext uri="{FF2B5EF4-FFF2-40B4-BE49-F238E27FC236}">
                <a16:creationId xmlns:a16="http://schemas.microsoft.com/office/drawing/2014/main" id="{C3192FB9-7845-4304-BC24-EF2276597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5978" y="5644292"/>
            <a:ext cx="38100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972486C-F9EB-457C-8CD6-B5B2D8BC63C7}"/>
              </a:ext>
            </a:extLst>
          </p:cNvPr>
          <p:cNvSpPr txBox="1"/>
          <p:nvPr/>
        </p:nvSpPr>
        <p:spPr>
          <a:xfrm>
            <a:off x="806406" y="5644292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8.47 / 10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148289-7079-4065-8D80-62F0C724B477}"/>
              </a:ext>
            </a:extLst>
          </p:cNvPr>
          <p:cNvSpPr txBox="1"/>
          <p:nvPr/>
        </p:nvSpPr>
        <p:spPr>
          <a:xfrm>
            <a:off x="3690772" y="5644292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7.84 / 10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932E5B-735A-4AC7-A648-E55220554AF8}"/>
              </a:ext>
            </a:extLst>
          </p:cNvPr>
          <p:cNvSpPr txBox="1"/>
          <p:nvPr/>
        </p:nvSpPr>
        <p:spPr>
          <a:xfrm>
            <a:off x="6693257" y="565596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9.60 / 10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D7B4E5-6BE4-4958-BEE0-B23742C0DF58}"/>
              </a:ext>
            </a:extLst>
          </p:cNvPr>
          <p:cNvSpPr txBox="1"/>
          <p:nvPr/>
        </p:nvSpPr>
        <p:spPr>
          <a:xfrm>
            <a:off x="9756978" y="5644292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6.90 / 10</a:t>
            </a:r>
            <a:endParaRPr lang="ko-KR" altLang="en-US" dirty="0"/>
          </a:p>
        </p:txBody>
      </p:sp>
      <p:pic>
        <p:nvPicPr>
          <p:cNvPr id="1036" name="Picture 12" descr="File:Rotten Tomatoes.svg - Wikimedia Commons">
            <a:extLst>
              <a:ext uri="{FF2B5EF4-FFF2-40B4-BE49-F238E27FC236}">
                <a16:creationId xmlns:a16="http://schemas.microsoft.com/office/drawing/2014/main" id="{E5F01806-2182-4290-86FF-0B5FC45AB2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945" y="6025292"/>
            <a:ext cx="325385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File:Rotten Tomatoes.svg - Wikimedia Commons">
            <a:extLst>
              <a:ext uri="{FF2B5EF4-FFF2-40B4-BE49-F238E27FC236}">
                <a16:creationId xmlns:a16="http://schemas.microsoft.com/office/drawing/2014/main" id="{7B568FA0-E79B-43F0-8981-5E11256E7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173" y="6025292"/>
            <a:ext cx="325385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2" descr="File:Rotten Tomatoes.svg - Wikimedia Commons">
            <a:extLst>
              <a:ext uri="{FF2B5EF4-FFF2-40B4-BE49-F238E27FC236}">
                <a16:creationId xmlns:a16="http://schemas.microsoft.com/office/drawing/2014/main" id="{D59FEEAE-8020-4807-A2FF-0AFA97BDE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387" y="6013624"/>
            <a:ext cx="325385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ile:Rotten Tomatoes.svg - Wikimedia Commons">
            <a:extLst>
              <a:ext uri="{FF2B5EF4-FFF2-40B4-BE49-F238E27FC236}">
                <a16:creationId xmlns:a16="http://schemas.microsoft.com/office/drawing/2014/main" id="{B5AA6C94-A7A0-4960-9D63-6077A3D29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786" y="6013624"/>
            <a:ext cx="325385" cy="33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C5B0ECD-4C59-42F7-AA99-73531F01E8FF}"/>
              </a:ext>
            </a:extLst>
          </p:cNvPr>
          <p:cNvSpPr txBox="1"/>
          <p:nvPr/>
        </p:nvSpPr>
        <p:spPr>
          <a:xfrm>
            <a:off x="779188" y="6025292"/>
            <a:ext cx="20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50% / 11reviews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1CABEE-BF15-4D2C-86A6-C29EE8957616}"/>
              </a:ext>
            </a:extLst>
          </p:cNvPr>
          <p:cNvSpPr txBox="1"/>
          <p:nvPr/>
        </p:nvSpPr>
        <p:spPr>
          <a:xfrm>
            <a:off x="3661592" y="5955163"/>
            <a:ext cx="2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50% / 170reviews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F7FA7B-5863-450F-A736-80D1DBFB82AF}"/>
              </a:ext>
            </a:extLst>
          </p:cNvPr>
          <p:cNvSpPr txBox="1"/>
          <p:nvPr/>
        </p:nvSpPr>
        <p:spPr>
          <a:xfrm>
            <a:off x="6707160" y="5979984"/>
            <a:ext cx="2031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96% / 435review </a:t>
            </a:r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0512FF-7411-4C01-B948-E10823148091}"/>
              </a:ext>
            </a:extLst>
          </p:cNvPr>
          <p:cNvSpPr txBox="1"/>
          <p:nvPr/>
        </p:nvSpPr>
        <p:spPr>
          <a:xfrm>
            <a:off x="9729171" y="5986850"/>
            <a:ext cx="2031630" cy="375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60% /  9reviews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CE79FB7-4601-4D93-8372-C1FAABCB423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78" y="6407660"/>
            <a:ext cx="402303" cy="45034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21210AB-7A11-4F0C-839B-A4896CAC1934}"/>
              </a:ext>
            </a:extLst>
          </p:cNvPr>
          <p:cNvSpPr txBox="1"/>
          <p:nvPr/>
        </p:nvSpPr>
        <p:spPr>
          <a:xfrm>
            <a:off x="791442" y="6407660"/>
            <a:ext cx="20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95%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71E49AC-4457-4A56-86BA-AC5D34B8FDE3}"/>
              </a:ext>
            </a:extLst>
          </p:cNvPr>
          <p:cNvSpPr txBox="1"/>
          <p:nvPr/>
        </p:nvSpPr>
        <p:spPr>
          <a:xfrm>
            <a:off x="3669572" y="6407660"/>
            <a:ext cx="20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92%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AC0C4DB-4687-46F5-A85E-CC113352BED4}"/>
              </a:ext>
            </a:extLst>
          </p:cNvPr>
          <p:cNvSpPr txBox="1"/>
          <p:nvPr/>
        </p:nvSpPr>
        <p:spPr>
          <a:xfrm>
            <a:off x="6741521" y="6407660"/>
            <a:ext cx="20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99%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8AFF22-4B1E-46FA-93E4-DEFB76724197}"/>
              </a:ext>
            </a:extLst>
          </p:cNvPr>
          <p:cNvSpPr txBox="1"/>
          <p:nvPr/>
        </p:nvSpPr>
        <p:spPr>
          <a:xfrm>
            <a:off x="9756978" y="6409133"/>
            <a:ext cx="2031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86%</a:t>
            </a:r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6EF0772B-240D-4D7E-A051-8782409EC893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4063" y="6394624"/>
            <a:ext cx="402303" cy="450340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72AB941D-300C-4CEF-948B-45EFEC20CD59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954" y="6394624"/>
            <a:ext cx="402303" cy="450340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4DFEBCA2-D1CB-4115-A63B-FB96FC9FF5F2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853" y="6407660"/>
            <a:ext cx="402303" cy="45034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3D83E6-334A-4E76-84DA-738AD525D80D}"/>
              </a:ext>
            </a:extLst>
          </p:cNvPr>
          <p:cNvSpPr txBox="1"/>
          <p:nvPr/>
        </p:nvSpPr>
        <p:spPr>
          <a:xfrm>
            <a:off x="3144272" y="103865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</a:rPr>
              <a:t>예매율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3DCD120-621A-481E-90B0-E9AE3C31D930}"/>
              </a:ext>
            </a:extLst>
          </p:cNvPr>
          <p:cNvSpPr txBox="1"/>
          <p:nvPr/>
        </p:nvSpPr>
        <p:spPr>
          <a:xfrm>
            <a:off x="4257677" y="10349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커뮤니티</a:t>
            </a:r>
          </a:p>
        </p:txBody>
      </p:sp>
    </p:spTree>
    <p:extLst>
      <p:ext uri="{BB962C8B-B14F-4D97-AF65-F5344CB8AC3E}">
        <p14:creationId xmlns:p14="http://schemas.microsoft.com/office/powerpoint/2010/main" val="20217038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8D3AF1-705B-1382-6EA1-D7D39E3A75C8}"/>
              </a:ext>
            </a:extLst>
          </p:cNvPr>
          <p:cNvSpPr/>
          <p:nvPr/>
        </p:nvSpPr>
        <p:spPr>
          <a:xfrm>
            <a:off x="957330" y="1602968"/>
            <a:ext cx="10796336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115F5C-F323-33E8-8CBF-F02FC4ED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80" y="2204605"/>
            <a:ext cx="6258798" cy="3477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E05ED-D64F-4B14-A35E-048855C7F52F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9B72A-DFD2-F96A-F706-104E1772F269}"/>
              </a:ext>
            </a:extLst>
          </p:cNvPr>
          <p:cNvSpPr txBox="1"/>
          <p:nvPr/>
        </p:nvSpPr>
        <p:spPr>
          <a:xfrm>
            <a:off x="957330" y="72459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사업의 필요성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C2EA8-5F2A-9547-41BE-6A102EE1E4D6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009321F-65BF-F5B5-F048-EBEDFD26B94E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A75743-FAD7-0484-E3DA-D05B095BE690}"/>
              </a:ext>
            </a:extLst>
          </p:cNvPr>
          <p:cNvSpPr txBox="1"/>
          <p:nvPr/>
        </p:nvSpPr>
        <p:spPr>
          <a:xfrm>
            <a:off x="7970382" y="3187363"/>
            <a:ext cx="3264288" cy="92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/>
              <a:t>너무 많은 </a:t>
            </a:r>
            <a:r>
              <a:rPr lang="en-US" altLang="ko-KR" sz="1900" spc="-150" dirty="0"/>
              <a:t>OTT</a:t>
            </a:r>
            <a:r>
              <a:rPr lang="ko-KR" altLang="en-US" sz="1900" spc="-150" dirty="0"/>
              <a:t>서비스들</a:t>
            </a:r>
            <a:r>
              <a:rPr lang="en-US" altLang="ko-KR" sz="1900" spc="-150" dirty="0"/>
              <a:t>…</a:t>
            </a:r>
          </a:p>
          <a:p>
            <a:pPr algn="just">
              <a:lnSpc>
                <a:spcPct val="150000"/>
              </a:lnSpc>
            </a:pPr>
            <a:r>
              <a:rPr lang="ko-KR" altLang="en-US" sz="1900" spc="-150" dirty="0"/>
              <a:t>다 결제해서 보기 힘들다</a:t>
            </a:r>
            <a:r>
              <a:rPr lang="en-US" altLang="ko-KR" sz="1900" spc="-150" dirty="0"/>
              <a:t>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27C89-B377-3F2E-92C9-54C508ECAC5B}"/>
              </a:ext>
            </a:extLst>
          </p:cNvPr>
          <p:cNvSpPr txBox="1"/>
          <p:nvPr/>
        </p:nvSpPr>
        <p:spPr>
          <a:xfrm>
            <a:off x="7970382" y="5177923"/>
            <a:ext cx="3572869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spc="-150" dirty="0"/>
              <a:t>결제 했는데 재미가 없으면</a:t>
            </a:r>
            <a:r>
              <a:rPr lang="en-US" altLang="ko-KR" sz="2000" b="1" spc="-150" dirty="0"/>
              <a:t>..?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40826B-4618-0284-64C3-C5B8B754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67" y="6420262"/>
            <a:ext cx="3734321" cy="4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7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8D3AF1-705B-1382-6EA1-D7D39E3A75C8}"/>
              </a:ext>
            </a:extLst>
          </p:cNvPr>
          <p:cNvSpPr/>
          <p:nvPr/>
        </p:nvSpPr>
        <p:spPr>
          <a:xfrm>
            <a:off x="320616" y="1602969"/>
            <a:ext cx="11550767" cy="43768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E05ED-D64F-4B14-A35E-048855C7F52F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9B72A-DFD2-F96A-F706-104E1772F269}"/>
              </a:ext>
            </a:extLst>
          </p:cNvPr>
          <p:cNvSpPr txBox="1"/>
          <p:nvPr/>
        </p:nvSpPr>
        <p:spPr>
          <a:xfrm>
            <a:off x="957330" y="72459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사업의 필요성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C2EA8-5F2A-9547-41BE-6A102EE1E4D6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009321F-65BF-F5B5-F048-EBEDFD26B94E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A75743-FAD7-0484-E3DA-D05B095BE690}"/>
              </a:ext>
            </a:extLst>
          </p:cNvPr>
          <p:cNvSpPr txBox="1"/>
          <p:nvPr/>
        </p:nvSpPr>
        <p:spPr>
          <a:xfrm>
            <a:off x="7448602" y="5681715"/>
            <a:ext cx="266323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00" spc="-150" dirty="0"/>
              <a:t>출처 </a:t>
            </a:r>
            <a:r>
              <a:rPr lang="en-US" altLang="ko-KR" sz="1000" spc="-150" dirty="0"/>
              <a:t>: https://news.kbs.co.kr/news/view.do?ncd=2917657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40826B-4618-0284-64C3-C5B8B754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20262"/>
            <a:ext cx="3734321" cy="4377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954B54-103D-90F4-87E5-51D1067E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10" y="1674968"/>
            <a:ext cx="4604943" cy="40714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DA5A18-DDA0-B5A1-6E90-57837FF47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10" y="2204604"/>
            <a:ext cx="3994630" cy="3037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908DA3-C8B9-1353-107C-6C730489A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601" y="1775173"/>
            <a:ext cx="3794035" cy="390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CF8496-2A83-4B6D-181B-7A06AEF550C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C2709-8F79-79EB-188A-16F6444067A1}"/>
              </a:ext>
            </a:extLst>
          </p:cNvPr>
          <p:cNvSpPr txBox="1"/>
          <p:nvPr/>
        </p:nvSpPr>
        <p:spPr>
          <a:xfrm>
            <a:off x="957330" y="72459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사업의 필요성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1AE420-9D69-398D-7FD3-C0BED90E7749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0769F0-CB0C-7D93-1B43-259D049AD06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E3CD48-D342-26EE-8A24-2C5F0E832C7E}"/>
              </a:ext>
            </a:extLst>
          </p:cNvPr>
          <p:cNvSpPr/>
          <p:nvPr/>
        </p:nvSpPr>
        <p:spPr>
          <a:xfrm>
            <a:off x="957330" y="1602968"/>
            <a:ext cx="10796336" cy="21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4FE90D-62E5-8B82-2B83-3434F51C4469}"/>
              </a:ext>
            </a:extLst>
          </p:cNvPr>
          <p:cNvSpPr/>
          <p:nvPr/>
        </p:nvSpPr>
        <p:spPr>
          <a:xfrm>
            <a:off x="957330" y="4268135"/>
            <a:ext cx="10796336" cy="180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B6B79-A0BD-3084-3783-0580D1111A3E}"/>
              </a:ext>
            </a:extLst>
          </p:cNvPr>
          <p:cNvSpPr txBox="1"/>
          <p:nvPr/>
        </p:nvSpPr>
        <p:spPr>
          <a:xfrm>
            <a:off x="1235353" y="4706470"/>
            <a:ext cx="10240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+mj-ea"/>
                <a:ea typeface="+mj-ea"/>
              </a:rPr>
              <a:t>한 눈에 알아볼 수 있는 정보가 필요</a:t>
            </a:r>
            <a:r>
              <a:rPr lang="en-US" altLang="ko-KR" sz="5400" spc="-3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54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D387263-7241-9D5E-7F32-A24DFEE4C3FF}"/>
              </a:ext>
            </a:extLst>
          </p:cNvPr>
          <p:cNvSpPr/>
          <p:nvPr/>
        </p:nvSpPr>
        <p:spPr>
          <a:xfrm flipV="1">
            <a:off x="5887681" y="3606178"/>
            <a:ext cx="1071063" cy="92333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78D999-D766-C8CE-C824-16632D229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53" y="1816913"/>
            <a:ext cx="2234360" cy="7604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588A51-FC8C-E985-40CC-EB0CE6A0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73" y="1808254"/>
            <a:ext cx="2017239" cy="7778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DB5DC2-084F-9D5B-89FB-A6EE2E80B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125" y="1754933"/>
            <a:ext cx="1338120" cy="8789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D1F163-FE9B-305F-A93C-8A620690E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3053" y="1754933"/>
            <a:ext cx="2492604" cy="10390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3920FC-7CDC-D188-1FA1-68F3A4940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483" y="2693435"/>
            <a:ext cx="1781424" cy="9621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388B5B-2201-7ADC-3455-0CCF81F6A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454" y="2732567"/>
            <a:ext cx="2512911" cy="7778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A1FF644-D24E-7883-6E57-9E8083A06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2287" y="2807881"/>
            <a:ext cx="1208938" cy="9318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00366C-FFCA-95F9-EF26-369DF8F537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8167" y="6420262"/>
            <a:ext cx="3734321" cy="4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7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1B6DEA-A85B-0284-CBF4-BF4543BB2387}"/>
              </a:ext>
            </a:extLst>
          </p:cNvPr>
          <p:cNvSpPr/>
          <p:nvPr/>
        </p:nvSpPr>
        <p:spPr>
          <a:xfrm>
            <a:off x="957330" y="1602968"/>
            <a:ext cx="10796336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A95EE-BA32-7BB8-E770-5D1B06480ABE}"/>
              </a:ext>
            </a:extLst>
          </p:cNvPr>
          <p:cNvSpPr txBox="1"/>
          <p:nvPr/>
        </p:nvSpPr>
        <p:spPr>
          <a:xfrm>
            <a:off x="1149835" y="1739877"/>
            <a:ext cx="10411326" cy="267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/>
              <a:t>OTT</a:t>
            </a:r>
            <a:r>
              <a:rPr lang="ko-KR" altLang="en-US" sz="1900" spc="-150" dirty="0"/>
              <a:t> 서비스란</a:t>
            </a:r>
            <a:r>
              <a:rPr lang="en-US" altLang="ko-KR" sz="1900" spc="-150" dirty="0"/>
              <a:t>?</a:t>
            </a:r>
          </a:p>
          <a:p>
            <a:pPr algn="just">
              <a:lnSpc>
                <a:spcPct val="150000"/>
              </a:lnSpc>
            </a:pPr>
            <a:endParaRPr lang="en-US" altLang="ko-KR" sz="1900" spc="-150" dirty="0"/>
          </a:p>
          <a:p>
            <a:pPr lvl="1" algn="just">
              <a:lnSpc>
                <a:spcPct val="150000"/>
              </a:lnSpc>
            </a:pPr>
            <a:r>
              <a:rPr lang="ko-KR" altLang="en-US" sz="1900" i="0" dirty="0">
                <a:effectLst/>
              </a:rPr>
              <a:t>‘</a:t>
            </a:r>
            <a:r>
              <a:rPr lang="en-US" altLang="ko-KR" sz="1900" i="0" dirty="0">
                <a:effectLst/>
              </a:rPr>
              <a:t>Over The Top’</a:t>
            </a:r>
            <a:r>
              <a:rPr lang="ko-KR" altLang="en-US" sz="1900" i="0" dirty="0">
                <a:effectLst/>
              </a:rPr>
              <a:t>의 준말</a:t>
            </a:r>
            <a:endParaRPr lang="en-US" altLang="ko-KR" sz="1900" i="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1900" spc="-150" dirty="0"/>
              <a:t>TV</a:t>
            </a:r>
            <a:r>
              <a:rPr lang="ko-KR" altLang="en-US" sz="1900" spc="-150" dirty="0"/>
              <a:t>방송 프로그램이나 영화 등 미디어 컨텐츠를 인터넷 망을 통해 제공하는 서비스</a:t>
            </a:r>
            <a:r>
              <a:rPr lang="en-US" altLang="ko-KR" sz="1900" spc="-150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900" spc="-150" dirty="0"/>
              <a:t>주로 </a:t>
            </a:r>
            <a:r>
              <a:rPr lang="en-US" altLang="ko-KR" sz="1900" spc="-150" dirty="0"/>
              <a:t>PC</a:t>
            </a:r>
            <a:r>
              <a:rPr lang="ko-KR" altLang="en-US" sz="1900" spc="-150" dirty="0"/>
              <a:t>나 모바일 환경에서 제공되었지만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점차 </a:t>
            </a:r>
            <a:r>
              <a:rPr lang="en-US" altLang="ko-KR" sz="1900" spc="-150" dirty="0"/>
              <a:t>TV</a:t>
            </a:r>
            <a:r>
              <a:rPr lang="ko-KR" altLang="en-US" sz="1900" spc="-150" dirty="0"/>
              <a:t>를 비롯한 </a:t>
            </a:r>
            <a:r>
              <a:rPr lang="en-US" altLang="ko-KR" sz="1900" spc="-150" dirty="0"/>
              <a:t>Connected </a:t>
            </a:r>
            <a:r>
              <a:rPr lang="ko-KR" altLang="en-US" sz="1900" spc="-150" dirty="0"/>
              <a:t>단말로 확산됨</a:t>
            </a:r>
            <a:r>
              <a:rPr lang="en-US" altLang="ko-KR" sz="1900" spc="-150" dirty="0"/>
              <a:t>.</a:t>
            </a:r>
          </a:p>
          <a:p>
            <a:pPr lvl="1" algn="just">
              <a:lnSpc>
                <a:spcPct val="150000"/>
              </a:lnSpc>
            </a:pPr>
            <a:endParaRPr lang="en-US" altLang="ko-KR" sz="1900" spc="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BB203-F7B9-756B-9821-797068DCAECC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F32D7-7C55-80A5-6C6E-695841596ED8}"/>
              </a:ext>
            </a:extLst>
          </p:cNvPr>
          <p:cNvSpPr txBox="1"/>
          <p:nvPr/>
        </p:nvSpPr>
        <p:spPr>
          <a:xfrm>
            <a:off x="957330" y="72459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시장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2C8F8-51C9-F1EC-B6E7-205FEC1CFD3C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655351-7665-46E9-F209-FE470E878275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F8ACD26-4D96-5D9E-59F2-FC88707C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31" y="4628849"/>
            <a:ext cx="2972592" cy="10117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C4F2DA-0CC6-C2D0-17CA-FFCCB9C3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168" y="4402043"/>
            <a:ext cx="2388997" cy="1569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E139FE-7C06-8B22-7E18-AF92480D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524" y="4618703"/>
            <a:ext cx="2676612" cy="10320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7ED41A-1BC8-CA9F-9352-B3E84CF1A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167" y="6420262"/>
            <a:ext cx="3734321" cy="4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89FD5D-C340-DD9A-1E8B-AD3E03BC8AE7}"/>
              </a:ext>
            </a:extLst>
          </p:cNvPr>
          <p:cNvSpPr/>
          <p:nvPr/>
        </p:nvSpPr>
        <p:spPr>
          <a:xfrm>
            <a:off x="6096000" y="1602968"/>
            <a:ext cx="5657666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시장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3BC79EB-A799-C060-F6E8-5A5F264F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04580A-57D1-20C7-497C-3780FD4E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05" y="1528235"/>
            <a:ext cx="5506218" cy="4829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8B611A-A7E7-2303-F62B-5C210B130C82}"/>
              </a:ext>
            </a:extLst>
          </p:cNvPr>
          <p:cNvSpPr txBox="1"/>
          <p:nvPr/>
        </p:nvSpPr>
        <p:spPr>
          <a:xfrm>
            <a:off x="6549016" y="1726719"/>
            <a:ext cx="5053201" cy="380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/>
              <a:t>2012</a:t>
            </a:r>
            <a:r>
              <a:rPr lang="ko-KR" altLang="en-US" sz="1900" spc="-150" dirty="0"/>
              <a:t>년 </a:t>
            </a:r>
            <a:r>
              <a:rPr lang="en-US" altLang="ko-KR" sz="1900" spc="-150" dirty="0"/>
              <a:t>1085</a:t>
            </a:r>
            <a:r>
              <a:rPr lang="ko-KR" altLang="en-US" sz="1900" spc="-150" dirty="0"/>
              <a:t>억 </a:t>
            </a:r>
            <a:r>
              <a:rPr lang="en-US" altLang="ko-KR" sz="1900" spc="-150" dirty="0"/>
              <a:t>-&gt; 2020</a:t>
            </a:r>
            <a:r>
              <a:rPr lang="ko-KR" altLang="en-US" sz="1900" spc="-150" dirty="0"/>
              <a:t>년 </a:t>
            </a:r>
            <a:r>
              <a:rPr lang="en-US" altLang="ko-KR" sz="1900" spc="-150" dirty="0"/>
              <a:t>7081</a:t>
            </a:r>
            <a:r>
              <a:rPr lang="ko-KR" altLang="en-US" sz="1900" spc="-150" dirty="0"/>
              <a:t>억</a:t>
            </a:r>
            <a:endParaRPr lang="en-US" altLang="ko-KR" sz="1900" spc="-150" dirty="0"/>
          </a:p>
          <a:p>
            <a:pPr algn="just">
              <a:lnSpc>
                <a:spcPct val="150000"/>
              </a:lnSpc>
            </a:pPr>
            <a:endParaRPr lang="en-US" altLang="ko-KR" sz="1900" spc="-150" dirty="0"/>
          </a:p>
          <a:p>
            <a:pPr algn="just">
              <a:lnSpc>
                <a:spcPct val="150000"/>
              </a:lnSpc>
            </a:pPr>
            <a:r>
              <a:rPr lang="en-US" altLang="ko-KR" sz="3000" b="1" spc="-150" dirty="0"/>
              <a:t>6.5</a:t>
            </a:r>
            <a:r>
              <a:rPr lang="ko-KR" altLang="en-US" sz="3000" b="1" spc="-150" dirty="0"/>
              <a:t>배 증가</a:t>
            </a:r>
            <a:endParaRPr lang="en-US" altLang="ko-KR" sz="3000" b="1" spc="-150" dirty="0"/>
          </a:p>
          <a:p>
            <a:pPr algn="just">
              <a:lnSpc>
                <a:spcPct val="150000"/>
              </a:lnSpc>
            </a:pP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2016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년부터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2020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년까지 국내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OTT 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시장</a:t>
            </a:r>
            <a:endParaRPr lang="en-US" altLang="ko-KR" sz="1900" b="0" i="0" dirty="0">
              <a:solidFill>
                <a:srgbClr val="3C3E40"/>
              </a:solidFill>
              <a:effectLst/>
              <a:latin typeface="Apple SD Gothic Neo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5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년간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27.5% 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성장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(8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억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3200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만 달러를 형성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)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 </a:t>
            </a:r>
            <a:endParaRPr lang="en-US" altLang="ko-KR" sz="1900" b="0" i="0" dirty="0">
              <a:solidFill>
                <a:srgbClr val="3C3E40"/>
              </a:solidFill>
              <a:effectLst/>
              <a:latin typeface="Apple SD Gothic Neo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지난해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OTT 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시장 규모를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1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조 원 추정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(</a:t>
            </a:r>
            <a:r>
              <a:rPr lang="ko-KR" altLang="en-US" sz="1900" b="0" i="0" dirty="0" err="1">
                <a:solidFill>
                  <a:srgbClr val="3C3E40"/>
                </a:solidFill>
                <a:effectLst/>
                <a:latin typeface="Apple SD Gothic Neo"/>
              </a:rPr>
              <a:t>방통위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ko-KR" sz="1900" spc="-150" dirty="0">
              <a:solidFill>
                <a:srgbClr val="3C3E40"/>
              </a:solidFill>
              <a:latin typeface="Apple SD Gothic Neo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b="1" spc="-150" dirty="0">
                <a:solidFill>
                  <a:srgbClr val="3C3E40"/>
                </a:solidFill>
                <a:latin typeface="Apple SD Gothic Neo"/>
              </a:rPr>
              <a:t>예</a:t>
            </a:r>
            <a:r>
              <a:rPr lang="en-US" altLang="ko-KR" sz="1900" b="1" spc="-150" dirty="0">
                <a:solidFill>
                  <a:srgbClr val="3C3E40"/>
                </a:solidFill>
                <a:latin typeface="Apple SD Gothic Neo"/>
              </a:rPr>
              <a:t>) </a:t>
            </a:r>
            <a:r>
              <a:rPr lang="ko-KR" altLang="en-US" sz="1900" b="1" spc="-150" dirty="0" err="1">
                <a:solidFill>
                  <a:srgbClr val="3C3E40"/>
                </a:solidFill>
                <a:latin typeface="Apple SD Gothic Neo"/>
              </a:rPr>
              <a:t>넷플릭스</a:t>
            </a:r>
            <a:r>
              <a:rPr lang="ko-KR" altLang="en-US" sz="1900" b="1" spc="-150" dirty="0">
                <a:solidFill>
                  <a:srgbClr val="3C3E40"/>
                </a:solidFill>
                <a:latin typeface="Apple SD Gothic Neo"/>
              </a:rPr>
              <a:t> </a:t>
            </a:r>
            <a:r>
              <a:rPr lang="en-US" altLang="ko-KR" sz="1900" b="1" spc="-150" dirty="0">
                <a:solidFill>
                  <a:srgbClr val="3C3E40"/>
                </a:solidFill>
                <a:latin typeface="Apple SD Gothic Neo"/>
              </a:rPr>
              <a:t>– </a:t>
            </a:r>
            <a:r>
              <a:rPr lang="ko-KR" altLang="en-US" sz="1900" b="1" spc="-150" dirty="0">
                <a:solidFill>
                  <a:srgbClr val="3C3E40"/>
                </a:solidFill>
                <a:latin typeface="Apple SD Gothic Neo"/>
              </a:rPr>
              <a:t>한국 콘텐츠에만 </a:t>
            </a:r>
            <a:r>
              <a:rPr lang="en-US" altLang="ko-KR" sz="1900" b="1" spc="-150" dirty="0">
                <a:solidFill>
                  <a:srgbClr val="3C3E40"/>
                </a:solidFill>
                <a:latin typeface="Apple SD Gothic Neo"/>
              </a:rPr>
              <a:t>7700</a:t>
            </a:r>
            <a:r>
              <a:rPr lang="ko-KR" altLang="en-US" sz="1900" b="1" spc="-150" dirty="0">
                <a:solidFill>
                  <a:srgbClr val="3C3E40"/>
                </a:solidFill>
                <a:latin typeface="Apple SD Gothic Neo"/>
              </a:rPr>
              <a:t>억원 투자</a:t>
            </a:r>
            <a:endParaRPr lang="en-US" altLang="ko-KR" sz="1900" b="1" spc="-150" dirty="0"/>
          </a:p>
        </p:txBody>
      </p:sp>
    </p:spTree>
    <p:extLst>
      <p:ext uri="{BB962C8B-B14F-4D97-AF65-F5344CB8AC3E}">
        <p14:creationId xmlns:p14="http://schemas.microsoft.com/office/powerpoint/2010/main" val="8539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고객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14EFADBE-599B-91AD-8BA6-055E900B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D4FB30-6960-9601-EA0E-47513514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68" y="1479399"/>
            <a:ext cx="5368931" cy="3559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2393DB-02A6-FF8A-D7F4-AEA765F45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43" y="1468674"/>
            <a:ext cx="5577257" cy="362609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C25909-BAE9-B521-35E1-6A21A277E6FF}"/>
              </a:ext>
            </a:extLst>
          </p:cNvPr>
          <p:cNvSpPr/>
          <p:nvPr/>
        </p:nvSpPr>
        <p:spPr>
          <a:xfrm>
            <a:off x="898675" y="5245614"/>
            <a:ext cx="10394649" cy="1057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4F5F5-7157-BDC9-500A-FD1F8B60873D}"/>
              </a:ext>
            </a:extLst>
          </p:cNvPr>
          <p:cNvSpPr txBox="1"/>
          <p:nvPr/>
        </p:nvSpPr>
        <p:spPr>
          <a:xfrm>
            <a:off x="957330" y="5402136"/>
            <a:ext cx="3264288" cy="35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150" dirty="0"/>
              <a:t>OTT</a:t>
            </a:r>
            <a:r>
              <a:rPr lang="ko-KR" altLang="en-US" sz="1300" spc="-150" dirty="0"/>
              <a:t> 앱 설치자 연령 분포</a:t>
            </a:r>
            <a:r>
              <a:rPr lang="en-US" altLang="ko-KR" sz="1300" spc="-150" dirty="0"/>
              <a:t>, </a:t>
            </a:r>
            <a:r>
              <a:rPr lang="ko-KR" altLang="en-US" sz="1300" spc="-150" dirty="0"/>
              <a:t>성별 분석</a:t>
            </a:r>
            <a:endParaRPr lang="en-US" altLang="ko-KR" sz="1300" spc="-1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F466F-2DFF-E1E4-0A82-B879C049D938}"/>
              </a:ext>
            </a:extLst>
          </p:cNvPr>
          <p:cNvSpPr txBox="1"/>
          <p:nvPr/>
        </p:nvSpPr>
        <p:spPr>
          <a:xfrm>
            <a:off x="957330" y="5761914"/>
            <a:ext cx="9864468" cy="35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150" dirty="0"/>
              <a:t>각 </a:t>
            </a:r>
            <a:r>
              <a:rPr lang="en-US" altLang="ko-KR" sz="1300" spc="-150" dirty="0"/>
              <a:t>OTT</a:t>
            </a:r>
            <a:r>
              <a:rPr lang="ko-KR" altLang="en-US" sz="1300" spc="-150" dirty="0"/>
              <a:t>별로 가입자 수 차이는 있지만 </a:t>
            </a:r>
            <a:r>
              <a:rPr lang="en-US" altLang="ko-KR" sz="1300" spc="-150" dirty="0"/>
              <a:t>20</a:t>
            </a:r>
            <a:r>
              <a:rPr lang="ko-KR" altLang="en-US" sz="1300" spc="-150" dirty="0"/>
              <a:t>대 </a:t>
            </a:r>
            <a:r>
              <a:rPr lang="en-US" altLang="ko-KR" sz="1300" spc="-150" dirty="0"/>
              <a:t>~ 40</a:t>
            </a:r>
            <a:r>
              <a:rPr lang="ko-KR" altLang="en-US" sz="1300" spc="-150" dirty="0"/>
              <a:t>대 젊은 층에서 골고루 분포 되어있다</a:t>
            </a:r>
            <a:r>
              <a:rPr lang="en-US" altLang="ko-KR" sz="1300" spc="-150" dirty="0"/>
              <a:t>.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AC8B94A-AF4C-E8D3-8962-52301029BA25}"/>
              </a:ext>
            </a:extLst>
          </p:cNvPr>
          <p:cNvSpPr/>
          <p:nvPr/>
        </p:nvSpPr>
        <p:spPr>
          <a:xfrm>
            <a:off x="6291743" y="5578679"/>
            <a:ext cx="998290" cy="478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D3050-DDE8-392D-63BC-B554170F90DD}"/>
              </a:ext>
            </a:extLst>
          </p:cNvPr>
          <p:cNvSpPr txBox="1"/>
          <p:nvPr/>
        </p:nvSpPr>
        <p:spPr>
          <a:xfrm>
            <a:off x="7530311" y="5611071"/>
            <a:ext cx="3051209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150" dirty="0"/>
              <a:t>가입자수 多 </a:t>
            </a:r>
            <a:r>
              <a:rPr lang="en-US" altLang="ko-KR" sz="1300" spc="-150" dirty="0"/>
              <a:t>, </a:t>
            </a:r>
            <a:r>
              <a:rPr lang="ko-KR" altLang="en-US" sz="1300" spc="-150" dirty="0"/>
              <a:t> 추천 서비스 이용자 수요 多</a:t>
            </a:r>
            <a:endParaRPr lang="en-US" altLang="ko-KR" sz="1300" spc="-150" dirty="0"/>
          </a:p>
          <a:p>
            <a:pPr algn="just">
              <a:lnSpc>
                <a:spcPct val="150000"/>
              </a:lnSpc>
            </a:pPr>
            <a:endParaRPr lang="en-US" altLang="ko-KR" sz="1300" spc="-150" dirty="0"/>
          </a:p>
        </p:txBody>
      </p:sp>
    </p:spTree>
    <p:extLst>
      <p:ext uri="{BB962C8B-B14F-4D97-AF65-F5344CB8AC3E}">
        <p14:creationId xmlns:p14="http://schemas.microsoft.com/office/powerpoint/2010/main" val="92439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경쟁 서비스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BE0FA1-1416-4D69-A940-F4CA7DB37C40}"/>
              </a:ext>
            </a:extLst>
          </p:cNvPr>
          <p:cNvSpPr txBox="1"/>
          <p:nvPr/>
        </p:nvSpPr>
        <p:spPr>
          <a:xfrm>
            <a:off x="2649565" y="5902404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CGV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에그 지수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EB0A54-2424-EA8F-4D12-511046EF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DD5E1D-6A2B-28E0-B4D8-49A42EB1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30" y="1471955"/>
            <a:ext cx="4822685" cy="25618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8AC345-1F3F-E8A2-0882-A2E57B0C1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544" y="1455963"/>
            <a:ext cx="5328846" cy="3946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4FEB75-8948-4F0B-9C3D-A917E831F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30" y="4124143"/>
            <a:ext cx="4822685" cy="16879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CD944F-A2C0-FD1C-9A49-A8CB4876AEE2}"/>
              </a:ext>
            </a:extLst>
          </p:cNvPr>
          <p:cNvSpPr txBox="1"/>
          <p:nvPr/>
        </p:nvSpPr>
        <p:spPr>
          <a:xfrm>
            <a:off x="8379256" y="5902404"/>
            <a:ext cx="194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Rotten Tomatoes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점수</a:t>
            </a:r>
          </a:p>
        </p:txBody>
      </p:sp>
    </p:spTree>
    <p:extLst>
      <p:ext uri="{BB962C8B-B14F-4D97-AF65-F5344CB8AC3E}">
        <p14:creationId xmlns:p14="http://schemas.microsoft.com/office/powerpoint/2010/main" val="200192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색조합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A087"/>
      </a:accent1>
      <a:accent2>
        <a:srgbClr val="C5AF92"/>
      </a:accent2>
      <a:accent3>
        <a:srgbClr val="F6DDD8"/>
      </a:accent3>
      <a:accent4>
        <a:srgbClr val="EAC6A6"/>
      </a:accent4>
      <a:accent5>
        <a:srgbClr val="897D77"/>
      </a:accent5>
      <a:accent6>
        <a:srgbClr val="D89D72"/>
      </a:accent6>
      <a:hlink>
        <a:srgbClr val="3F3F3F"/>
      </a:hlink>
      <a:folHlink>
        <a:srgbClr val="3F3F3F"/>
      </a:folHlink>
    </a:clrScheme>
    <a:fontScheme name="Pretendard Light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873</Words>
  <Application>Microsoft Office PowerPoint</Application>
  <PresentationFormat>와이드스크린</PresentationFormat>
  <Paragraphs>188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Apple SD Gothic Neo</vt:lpstr>
      <vt:lpstr>Pretendard ExtraBold</vt:lpstr>
      <vt:lpstr>Pretendard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임 수</cp:lastModifiedBy>
  <cp:revision>33</cp:revision>
  <dcterms:created xsi:type="dcterms:W3CDTF">2021-09-06T03:36:05Z</dcterms:created>
  <dcterms:modified xsi:type="dcterms:W3CDTF">2022-08-02T23:51:20Z</dcterms:modified>
</cp:coreProperties>
</file>